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9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5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0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0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7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95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5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1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B94E2-BC13-4FB7-A17E-417016CA92FE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5522-C402-4833-B77C-77DC7387A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71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Планування</a:t>
            </a:r>
            <a:r>
              <a:rPr lang="ru-RU" sz="53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3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робіт</a:t>
            </a:r>
            <a:r>
              <a:rPr lang="ru-RU" sz="53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3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зі</a:t>
            </a:r>
            <a:r>
              <a:rPr lang="ru-RU" sz="53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300" b="1" dirty="0" err="1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</a:t>
            </a:r>
            <a:r>
              <a:rPr lang="ru-RU" sz="53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тандартизаціії</a:t>
            </a:r>
            <a:r>
              <a:rPr lang="ru-RU" sz="53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53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53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 </a:t>
            </a:r>
            <a:r>
              <a:rPr lang="ru-RU" sz="53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Укр</a:t>
            </a:r>
            <a:r>
              <a:rPr lang="uk-UA" sz="53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аїні</a:t>
            </a:r>
            <a:r>
              <a:rPr lang="uk-UA" sz="49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uk-UA" sz="49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uk-UA" sz="40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uk-UA" sz="40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uk-UA" sz="40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Виконав студент </a:t>
            </a:r>
            <a:r>
              <a:rPr lang="ru-RU" sz="36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ГРС 3-скор</a:t>
            </a:r>
            <a: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.</a:t>
            </a:r>
            <a:b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</a:br>
            <a:r>
              <a:rPr lang="ru-RU" sz="36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Матвіюк</a:t>
            </a:r>
            <a: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 Антон</a:t>
            </a:r>
            <a:r>
              <a:rPr lang="ru-RU" sz="36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/>
            </a:r>
            <a:br>
              <a:rPr lang="ru-RU" sz="36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</a:br>
            <a:endParaRPr lang="ru-RU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257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210395" cy="5688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856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12068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Стандарти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процеси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встановлюють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вимоги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методів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способів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прийомів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режимів</a:t>
            </a:r>
            <a:r>
              <a:rPr lang="ru-RU" dirty="0" smtClean="0">
                <a:solidFill>
                  <a:schemeClr val="bg1"/>
                </a:solidFill>
              </a:rPr>
              <a:t>, норм) </a:t>
            </a:r>
            <a:r>
              <a:rPr lang="ru-RU" dirty="0" err="1" smtClean="0">
                <a:solidFill>
                  <a:schemeClr val="bg1"/>
                </a:solidFill>
              </a:rPr>
              <a:t>виконання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різного</a:t>
            </a:r>
            <a:r>
              <a:rPr lang="ru-RU" dirty="0" smtClean="0">
                <a:solidFill>
                  <a:schemeClr val="bg1"/>
                </a:solidFill>
              </a:rPr>
              <a:t> роду </a:t>
            </a:r>
            <a:r>
              <a:rPr lang="ru-RU" dirty="0" err="1" smtClean="0">
                <a:solidFill>
                  <a:schemeClr val="bg1"/>
                </a:solidFill>
              </a:rPr>
              <a:t>робіт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технологічних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виготовлення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зберігання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транспортування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експлуатації</a:t>
            </a:r>
            <a:r>
              <a:rPr lang="ru-RU" dirty="0" smtClean="0">
                <a:solidFill>
                  <a:schemeClr val="bg1"/>
                </a:solidFill>
              </a:rPr>
              <a:t>, ремонту і </a:t>
            </a:r>
            <a:r>
              <a:rPr lang="ru-RU" dirty="0" err="1" smtClean="0">
                <a:solidFill>
                  <a:schemeClr val="bg1"/>
                </a:solidFill>
              </a:rPr>
              <a:t>утилізації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продукції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послуг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технічну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єдність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оптимальність</a:t>
            </a:r>
            <a:r>
              <a:rPr lang="ru-RU" dirty="0" smtClean="0">
                <a:solidFill>
                  <a:schemeClr val="bg1"/>
                </a:solidFill>
              </a:rPr>
              <a:t>. ДСТУ 1.5 </a:t>
            </a:r>
            <a:r>
              <a:rPr lang="ru-RU" dirty="0" err="1" smtClean="0">
                <a:solidFill>
                  <a:schemeClr val="bg1"/>
                </a:solidFill>
              </a:rPr>
              <a:t>регламентує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вимоги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державного стандарту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індексу</a:t>
            </a:r>
            <a:r>
              <a:rPr lang="ru-RU" dirty="0" smtClean="0">
                <a:solidFill>
                  <a:schemeClr val="bg1"/>
                </a:solidFill>
              </a:rPr>
              <a:t> (ДСТУ), </a:t>
            </a:r>
            <a:r>
              <a:rPr lang="ru-RU" dirty="0" err="1" smtClean="0">
                <a:solidFill>
                  <a:schemeClr val="bg1"/>
                </a:solidFill>
              </a:rPr>
              <a:t>реєстраційного</a:t>
            </a:r>
            <a:r>
              <a:rPr lang="ru-RU" dirty="0" smtClean="0">
                <a:solidFill>
                  <a:schemeClr val="bg1"/>
                </a:solidFill>
              </a:rPr>
              <a:t> номера, </a:t>
            </a:r>
            <a:r>
              <a:rPr lang="ru-RU" dirty="0" err="1" smtClean="0">
                <a:solidFill>
                  <a:schemeClr val="bg1"/>
                </a:solidFill>
              </a:rPr>
              <a:t>присвоєного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йому</a:t>
            </a:r>
            <a:r>
              <a:rPr lang="ru-RU" dirty="0" smtClean="0">
                <a:solidFill>
                  <a:schemeClr val="bg1"/>
                </a:solidFill>
              </a:rPr>
              <a:t> при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затвердженні</a:t>
            </a:r>
            <a:r>
              <a:rPr lang="ru-RU" dirty="0" smtClean="0">
                <a:solidFill>
                  <a:schemeClr val="bg1"/>
                </a:solidFill>
              </a:rPr>
              <a:t>, і </a:t>
            </a:r>
            <a:r>
              <a:rPr lang="ru-RU" dirty="0" err="1" smtClean="0">
                <a:solidFill>
                  <a:schemeClr val="bg1"/>
                </a:solidFill>
              </a:rPr>
              <a:t>відокремлених</a:t>
            </a:r>
            <a:r>
              <a:rPr lang="ru-RU" dirty="0" smtClean="0">
                <a:solidFill>
                  <a:schemeClr val="bg1"/>
                </a:solidFill>
              </a:rPr>
              <a:t> тире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цифр року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. У </a:t>
            </a:r>
            <a:r>
              <a:rPr lang="ru-RU" dirty="0" err="1" smtClean="0">
                <a:solidFill>
                  <a:schemeClr val="bg1"/>
                </a:solidFill>
              </a:rPr>
              <a:t>позначенні</a:t>
            </a:r>
            <a:r>
              <a:rPr lang="ru-RU" dirty="0" smtClean="0">
                <a:solidFill>
                  <a:schemeClr val="bg1"/>
                </a:solidFill>
              </a:rPr>
              <a:t> державного стандарту,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входить до комплексу </a:t>
            </a:r>
            <a:r>
              <a:rPr lang="ru-RU" dirty="0" err="1" smtClean="0">
                <a:solidFill>
                  <a:schemeClr val="bg1"/>
                </a:solidFill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реєстраційному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номері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цифри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крапкою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визначають</a:t>
            </a:r>
            <a:r>
              <a:rPr lang="ru-RU" dirty="0" smtClean="0">
                <a:solidFill>
                  <a:schemeClr val="bg1"/>
                </a:solidFill>
              </a:rPr>
              <a:t> комплекс стандарту. </a:t>
            </a: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стандарт </a:t>
            </a:r>
            <a:r>
              <a:rPr lang="ru-RU" dirty="0" err="1" smtClean="0">
                <a:solidFill>
                  <a:schemeClr val="bg1"/>
                </a:solidFill>
              </a:rPr>
              <a:t>використовується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тільки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атомній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енергетиці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додається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літера</a:t>
            </a:r>
            <a:r>
              <a:rPr lang="ru-RU" dirty="0" smtClean="0">
                <a:solidFill>
                  <a:schemeClr val="bg1"/>
                </a:solidFill>
              </a:rPr>
              <a:t> А, яку </a:t>
            </a:r>
            <a:r>
              <a:rPr lang="ru-RU" dirty="0" err="1" smtClean="0">
                <a:solidFill>
                  <a:schemeClr val="bg1"/>
                </a:solidFill>
              </a:rPr>
              <a:t>проставляють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цифр року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державного стандарту,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оформлений на </a:t>
            </a:r>
            <a:r>
              <a:rPr lang="ru-RU" dirty="0" err="1" smtClean="0">
                <a:solidFill>
                  <a:schemeClr val="bg1"/>
                </a:solidFill>
              </a:rPr>
              <a:t>підставі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автентичного</a:t>
            </a:r>
            <a:r>
              <a:rPr lang="ru-RU" dirty="0" smtClean="0">
                <a:solidFill>
                  <a:schemeClr val="bg1"/>
                </a:solidFill>
              </a:rPr>
              <a:t> тексту </a:t>
            </a:r>
            <a:r>
              <a:rPr lang="ru-RU" dirty="0" err="1" smtClean="0">
                <a:solidFill>
                  <a:schemeClr val="bg1"/>
                </a:solidFill>
              </a:rPr>
              <a:t>міжнародного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регіонального</a:t>
            </a:r>
            <a:r>
              <a:rPr lang="ru-RU" dirty="0" smtClean="0">
                <a:solidFill>
                  <a:schemeClr val="bg1"/>
                </a:solidFill>
              </a:rPr>
              <a:t> стандарту і не </a:t>
            </a:r>
            <a:r>
              <a:rPr lang="ru-RU" dirty="0" err="1" smtClean="0">
                <a:solidFill>
                  <a:schemeClr val="bg1"/>
                </a:solidFill>
              </a:rPr>
              <a:t>вміщує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додаткові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індексу</a:t>
            </a:r>
            <a:r>
              <a:rPr lang="ru-RU" dirty="0" smtClean="0">
                <a:solidFill>
                  <a:schemeClr val="bg1"/>
                </a:solidFill>
              </a:rPr>
              <a:t> (ДСТУ),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відповідно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міжнародного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регіонального</a:t>
            </a:r>
            <a:r>
              <a:rPr lang="ru-RU" dirty="0" smtClean="0">
                <a:solidFill>
                  <a:schemeClr val="bg1"/>
                </a:solidFill>
              </a:rPr>
              <a:t> стандарту без </a:t>
            </a:r>
            <a:r>
              <a:rPr lang="ru-RU" dirty="0" err="1" smtClean="0">
                <a:solidFill>
                  <a:schemeClr val="bg1"/>
                </a:solidFill>
              </a:rPr>
              <a:t>зазначення</a:t>
            </a:r>
            <a:r>
              <a:rPr lang="ru-RU" dirty="0" smtClean="0">
                <a:solidFill>
                  <a:schemeClr val="bg1"/>
                </a:solidFill>
              </a:rPr>
              <a:t> року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прийняття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відокремлених</a:t>
            </a:r>
            <a:r>
              <a:rPr lang="ru-RU" dirty="0" smtClean="0">
                <a:solidFill>
                  <a:schemeClr val="bg1"/>
                </a:solidFill>
              </a:rPr>
              <a:t> тире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цифр року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 державного стандарту.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міжнародний</a:t>
            </a:r>
            <a:r>
              <a:rPr lang="ru-RU" dirty="0" smtClean="0">
                <a:solidFill>
                  <a:schemeClr val="bg1"/>
                </a:solidFill>
              </a:rPr>
              <a:t> стандарт </a:t>
            </a:r>
            <a:r>
              <a:rPr lang="en-US" dirty="0" smtClean="0">
                <a:solidFill>
                  <a:schemeClr val="bg1"/>
                </a:solidFill>
              </a:rPr>
              <a:t>ISO 9591: 1992 </a:t>
            </a:r>
            <a:r>
              <a:rPr lang="ru-RU" dirty="0" smtClean="0">
                <a:solidFill>
                  <a:schemeClr val="bg1"/>
                </a:solidFill>
              </a:rPr>
              <a:t>повинен </a:t>
            </a:r>
            <a:r>
              <a:rPr lang="ru-RU" dirty="0" err="1" smtClean="0">
                <a:solidFill>
                  <a:schemeClr val="bg1"/>
                </a:solidFill>
              </a:rPr>
              <a:t>позначатися</a:t>
            </a:r>
            <a:r>
              <a:rPr lang="ru-RU" dirty="0" smtClean="0">
                <a:solidFill>
                  <a:schemeClr val="bg1"/>
                </a:solidFill>
              </a:rPr>
              <a:t> ДСТУ </a:t>
            </a:r>
            <a:r>
              <a:rPr lang="en-US" dirty="0" smtClean="0">
                <a:solidFill>
                  <a:schemeClr val="bg1"/>
                </a:solidFill>
              </a:rPr>
              <a:t>ISO 9591 -93.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0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83918"/>
            <a:ext cx="8229600" cy="63093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галузевого</a:t>
            </a:r>
            <a:r>
              <a:rPr lang="ru-RU" dirty="0" smtClean="0">
                <a:solidFill>
                  <a:schemeClr val="bg1"/>
                </a:solidFill>
              </a:rPr>
              <a:t> стандарту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індексу</a:t>
            </a:r>
            <a:r>
              <a:rPr lang="ru-RU" dirty="0" smtClean="0">
                <a:solidFill>
                  <a:schemeClr val="bg1"/>
                </a:solidFill>
              </a:rPr>
              <a:t> (ГСТУ), </a:t>
            </a:r>
            <a:r>
              <a:rPr lang="ru-RU" dirty="0" err="1" smtClean="0">
                <a:solidFill>
                  <a:schemeClr val="bg1"/>
                </a:solidFill>
              </a:rPr>
              <a:t>умовного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міністерства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відомства</a:t>
            </a:r>
            <a:r>
              <a:rPr lang="ru-RU" dirty="0" smtClean="0">
                <a:solidFill>
                  <a:schemeClr val="bg1"/>
                </a:solidFill>
              </a:rPr>
              <a:t>) і </a:t>
            </a:r>
            <a:r>
              <a:rPr lang="ru-RU" dirty="0" err="1" smtClean="0">
                <a:solidFill>
                  <a:schemeClr val="bg1"/>
                </a:solidFill>
              </a:rPr>
              <a:t>відокремлених</a:t>
            </a:r>
            <a:r>
              <a:rPr lang="ru-RU" dirty="0" smtClean="0">
                <a:solidFill>
                  <a:schemeClr val="bg1"/>
                </a:solidFill>
              </a:rPr>
              <a:t> тире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цифр року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 стандарту.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стандарту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індексу</a:t>
            </a:r>
            <a:r>
              <a:rPr lang="ru-RU" dirty="0" smtClean="0">
                <a:solidFill>
                  <a:schemeClr val="bg1"/>
                </a:solidFill>
              </a:rPr>
              <a:t> (СТП), </a:t>
            </a:r>
            <a:r>
              <a:rPr lang="ru-RU" dirty="0" err="1" smtClean="0">
                <a:solidFill>
                  <a:schemeClr val="bg1"/>
                </a:solidFill>
              </a:rPr>
              <a:t>реєстраційного</a:t>
            </a:r>
            <a:r>
              <a:rPr lang="ru-RU" dirty="0" smtClean="0">
                <a:solidFill>
                  <a:schemeClr val="bg1"/>
                </a:solidFill>
              </a:rPr>
              <a:t> номера, </a:t>
            </a:r>
            <a:r>
              <a:rPr lang="ru-RU" dirty="0" err="1" smtClean="0">
                <a:solidFill>
                  <a:schemeClr val="bg1"/>
                </a:solidFill>
              </a:rPr>
              <a:t>ідо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надасться</a:t>
            </a:r>
            <a:r>
              <a:rPr lang="ru-RU" dirty="0" smtClean="0">
                <a:solidFill>
                  <a:schemeClr val="bg1"/>
                </a:solidFill>
              </a:rPr>
              <a:t> у порядку, </a:t>
            </a:r>
            <a:r>
              <a:rPr lang="ru-RU" dirty="0" err="1" smtClean="0">
                <a:solidFill>
                  <a:schemeClr val="bg1"/>
                </a:solidFill>
              </a:rPr>
              <a:t>встановленому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підприємстві</a:t>
            </a:r>
            <a:r>
              <a:rPr lang="ru-RU" dirty="0" smtClean="0">
                <a:solidFill>
                  <a:schemeClr val="bg1"/>
                </a:solidFill>
              </a:rPr>
              <a:t> (в </a:t>
            </a:r>
            <a:r>
              <a:rPr lang="ru-RU" dirty="0" err="1" smtClean="0">
                <a:solidFill>
                  <a:schemeClr val="bg1"/>
                </a:solidFill>
              </a:rPr>
              <a:t>об'єднанні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спілці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асоціації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концерні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акціонерному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товаристві</a:t>
            </a:r>
            <a:r>
              <a:rPr lang="ru-RU" dirty="0" smtClean="0">
                <a:solidFill>
                  <a:schemeClr val="bg1"/>
                </a:solidFill>
              </a:rPr>
              <a:t>, у </a:t>
            </a:r>
            <a:r>
              <a:rPr lang="ru-RU" dirty="0" err="1" smtClean="0">
                <a:solidFill>
                  <a:schemeClr val="bg1"/>
                </a:solidFill>
              </a:rPr>
              <a:t>міжгалузевому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регіональному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інших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об'єднаннях</a:t>
            </a:r>
            <a:r>
              <a:rPr lang="ru-RU" dirty="0" smtClean="0">
                <a:solidFill>
                  <a:schemeClr val="bg1"/>
                </a:solidFill>
              </a:rPr>
              <a:t>), і </a:t>
            </a:r>
            <a:r>
              <a:rPr lang="ru-RU" dirty="0" err="1" smtClean="0">
                <a:solidFill>
                  <a:schemeClr val="bg1"/>
                </a:solidFill>
              </a:rPr>
              <a:t>відокремлених</a:t>
            </a:r>
            <a:r>
              <a:rPr lang="ru-RU" dirty="0" smtClean="0">
                <a:solidFill>
                  <a:schemeClr val="bg1"/>
                </a:solidFill>
              </a:rPr>
              <a:t> тире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цифр року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 стандарту.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стандарту </a:t>
            </a:r>
            <a:r>
              <a:rPr lang="ru-RU" dirty="0" err="1" smtClean="0">
                <a:solidFill>
                  <a:schemeClr val="bg1"/>
                </a:solidFill>
              </a:rPr>
              <a:t>науково-технічного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інженерного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товариства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індексу</a:t>
            </a:r>
            <a:r>
              <a:rPr lang="ru-RU" dirty="0" smtClean="0">
                <a:solidFill>
                  <a:schemeClr val="bg1"/>
                </a:solidFill>
              </a:rPr>
              <a:t> (СТТУ) </a:t>
            </a:r>
            <a:r>
              <a:rPr lang="ru-RU" dirty="0" err="1" smtClean="0">
                <a:solidFill>
                  <a:schemeClr val="bg1"/>
                </a:solidFill>
              </a:rPr>
              <a:t>абревіатури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науково-технічного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інженерного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товариства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реєстраційного</a:t>
            </a:r>
            <a:r>
              <a:rPr lang="ru-RU" dirty="0" smtClean="0">
                <a:solidFill>
                  <a:schemeClr val="bg1"/>
                </a:solidFill>
              </a:rPr>
              <a:t> номера,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надається</a:t>
            </a:r>
            <a:r>
              <a:rPr lang="ru-RU" dirty="0" smtClean="0">
                <a:solidFill>
                  <a:schemeClr val="bg1"/>
                </a:solidFill>
              </a:rPr>
              <a:t> у порядку, </a:t>
            </a:r>
            <a:r>
              <a:rPr lang="ru-RU" dirty="0" err="1" smtClean="0">
                <a:solidFill>
                  <a:schemeClr val="bg1"/>
                </a:solidFill>
              </a:rPr>
              <a:t>встановленому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товаристві</a:t>
            </a:r>
            <a:r>
              <a:rPr lang="ru-RU" dirty="0" smtClean="0">
                <a:solidFill>
                  <a:schemeClr val="bg1"/>
                </a:solidFill>
              </a:rPr>
              <a:t>, і </a:t>
            </a:r>
            <a:r>
              <a:rPr lang="ru-RU" dirty="0" err="1" smtClean="0">
                <a:solidFill>
                  <a:schemeClr val="bg1"/>
                </a:solidFill>
              </a:rPr>
              <a:t>відокремлених</a:t>
            </a:r>
            <a:r>
              <a:rPr lang="ru-RU" dirty="0" smtClean="0">
                <a:solidFill>
                  <a:schemeClr val="bg1"/>
                </a:solidFill>
              </a:rPr>
              <a:t> тире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цифр року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 стандарту.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99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512" y="332656"/>
            <a:ext cx="8697144" cy="61206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ru-RU" sz="4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розроблення</a:t>
            </a:r>
            <a:r>
              <a:rPr lang="ru-RU" sz="4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державних</a:t>
            </a:r>
            <a:r>
              <a:rPr lang="ru-RU" sz="4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стандартів</a:t>
            </a:r>
            <a:endParaRPr lang="ru-RU" sz="4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Порядок </a:t>
            </a:r>
            <a:r>
              <a:rPr lang="ru-RU" sz="36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3600" dirty="0" smtClean="0">
                <a:solidFill>
                  <a:schemeClr val="bg1"/>
                </a:solidFill>
              </a:rPr>
              <a:t> і </a:t>
            </a:r>
            <a:r>
              <a:rPr lang="ru-RU" sz="36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3600" dirty="0" smtClean="0">
                <a:solidFill>
                  <a:schemeClr val="bg1"/>
                </a:solidFill>
              </a:rPr>
              <a:t> ДСТУ 1.2 </a:t>
            </a:r>
            <a:r>
              <a:rPr lang="ru-RU" sz="3600" dirty="0" err="1" smtClean="0">
                <a:solidFill>
                  <a:schemeClr val="bg1"/>
                </a:solidFill>
              </a:rPr>
              <a:t>встановлює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такі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стадії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виконання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робіт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— </a:t>
            </a:r>
            <a:r>
              <a:rPr lang="ru-RU" sz="3600" dirty="0" err="1" smtClean="0">
                <a:solidFill>
                  <a:schemeClr val="bg1"/>
                </a:solidFill>
              </a:rPr>
              <a:t>організація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3600" dirty="0" smtClean="0">
                <a:solidFill>
                  <a:schemeClr val="bg1"/>
                </a:solidFill>
              </a:rPr>
              <a:t> стандарту;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— </a:t>
            </a:r>
            <a:r>
              <a:rPr lang="ru-RU" sz="36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3600" dirty="0" smtClean="0">
                <a:solidFill>
                  <a:schemeClr val="bg1"/>
                </a:solidFill>
              </a:rPr>
              <a:t> проекту стандарту </a:t>
            </a:r>
            <a:r>
              <a:rPr lang="ru-RU" sz="3600" dirty="0" err="1" smtClean="0">
                <a:solidFill>
                  <a:schemeClr val="bg1"/>
                </a:solidFill>
              </a:rPr>
              <a:t>першої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редакції</a:t>
            </a:r>
            <a:r>
              <a:rPr lang="ru-RU" sz="3600" dirty="0" smtClean="0">
                <a:solidFill>
                  <a:schemeClr val="bg1"/>
                </a:solidFill>
              </a:rPr>
              <a:t>;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— </a:t>
            </a:r>
            <a:r>
              <a:rPr lang="ru-RU" sz="36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3600" dirty="0" smtClean="0">
                <a:solidFill>
                  <a:schemeClr val="bg1"/>
                </a:solidFill>
              </a:rPr>
              <a:t> проекту стандарту </a:t>
            </a:r>
            <a:r>
              <a:rPr lang="ru-RU" sz="3600" dirty="0" err="1" smtClean="0">
                <a:solidFill>
                  <a:schemeClr val="bg1"/>
                </a:solidFill>
              </a:rPr>
              <a:t>остаточної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редакції</a:t>
            </a:r>
            <a:r>
              <a:rPr lang="ru-RU" sz="3600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— </a:t>
            </a:r>
            <a:r>
              <a:rPr lang="ru-RU" sz="36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3600" dirty="0" smtClean="0">
                <a:solidFill>
                  <a:schemeClr val="bg1"/>
                </a:solidFill>
              </a:rPr>
              <a:t> та </a:t>
            </a:r>
            <a:r>
              <a:rPr lang="ru-RU" sz="3600" dirty="0" err="1" smtClean="0">
                <a:solidFill>
                  <a:schemeClr val="bg1"/>
                </a:solidFill>
              </a:rPr>
              <a:t>державна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реєстрація</a:t>
            </a:r>
            <a:r>
              <a:rPr lang="ru-RU" sz="3600" dirty="0" smtClean="0">
                <a:solidFill>
                  <a:schemeClr val="bg1"/>
                </a:solidFill>
              </a:rPr>
              <a:t> стандарту;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— </a:t>
            </a:r>
            <a:r>
              <a:rPr lang="ru-RU" sz="3600" dirty="0" err="1" smtClean="0">
                <a:solidFill>
                  <a:schemeClr val="bg1"/>
                </a:solidFill>
              </a:rPr>
              <a:t>видання</a:t>
            </a:r>
            <a:r>
              <a:rPr lang="ru-RU" sz="3600" dirty="0" smtClean="0">
                <a:solidFill>
                  <a:schemeClr val="bg1"/>
                </a:solidFill>
              </a:rPr>
              <a:t> стандарту.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1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Порядок 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400" dirty="0" smtClean="0">
                <a:solidFill>
                  <a:schemeClr val="bg1"/>
                </a:solidFill>
              </a:rPr>
              <a:t> стандарту </a:t>
            </a:r>
            <a:r>
              <a:rPr lang="ru-RU" sz="2400" dirty="0" err="1" smtClean="0">
                <a:solidFill>
                  <a:schemeClr val="bg1"/>
                </a:solidFill>
              </a:rPr>
              <a:t>такий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—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комітети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міністерства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відомства</a:t>
            </a:r>
            <a:r>
              <a:rPr lang="ru-RU" sz="1800" dirty="0" smtClean="0">
                <a:solidFill>
                  <a:schemeClr val="bg1"/>
                </a:solidFill>
              </a:rPr>
              <a:t>) </a:t>
            </a:r>
            <a:r>
              <a:rPr lang="ru-RU" sz="1800" dirty="0" err="1" smtClean="0">
                <a:solidFill>
                  <a:schemeClr val="bg1"/>
                </a:solidFill>
              </a:rPr>
              <a:t>або</a:t>
            </a:r>
            <a:r>
              <a:rPr lang="ru-RU" sz="1800" dirty="0" smtClean="0">
                <a:solidFill>
                  <a:schemeClr val="bg1"/>
                </a:solidFill>
              </a:rPr>
              <a:t> за </a:t>
            </a:r>
            <a:r>
              <a:rPr lang="ru-RU" sz="1800" dirty="0" err="1" smtClean="0">
                <a:solidFill>
                  <a:schemeClr val="bg1"/>
                </a:solidFill>
              </a:rPr>
              <a:t>їхнім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дорученням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головні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базові</a:t>
            </a:r>
            <a:r>
              <a:rPr lang="ru-RU" sz="1800" dirty="0" smtClean="0">
                <a:solidFill>
                  <a:schemeClr val="bg1"/>
                </a:solidFill>
              </a:rPr>
              <a:t>)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1800" dirty="0" smtClean="0">
                <a:solidFill>
                  <a:schemeClr val="bg1"/>
                </a:solidFill>
              </a:rPr>
              <a:t> з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розглядають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обгрунтовані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замовлення</a:t>
            </a:r>
            <a:r>
              <a:rPr lang="ru-RU" sz="1800" dirty="0" smtClean="0">
                <a:solidFill>
                  <a:schemeClr val="bg1"/>
                </a:solidFill>
              </a:rPr>
              <a:t> на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1800" dirty="0" smtClean="0">
                <a:solidFill>
                  <a:schemeClr val="bg1"/>
                </a:solidFill>
              </a:rPr>
              <a:t> стандарту і </a:t>
            </a:r>
            <a:r>
              <a:rPr lang="ru-RU" sz="1800" dirty="0" err="1" smtClean="0">
                <a:solidFill>
                  <a:schemeClr val="bg1"/>
                </a:solidFill>
              </a:rPr>
              <a:t>подають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пропозиції</a:t>
            </a:r>
            <a:r>
              <a:rPr lang="ru-RU" sz="1800" dirty="0" smtClean="0">
                <a:solidFill>
                  <a:schemeClr val="bg1"/>
                </a:solidFill>
              </a:rPr>
              <a:t> до плану </a:t>
            </a:r>
            <a:r>
              <a:rPr lang="ru-RU" sz="1800" dirty="0" err="1" smtClean="0">
                <a:solidFill>
                  <a:schemeClr val="bg1"/>
                </a:solidFill>
              </a:rPr>
              <a:t>державної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до </a:t>
            </a:r>
            <a:r>
              <a:rPr lang="ru-RU" sz="1800" dirty="0" err="1" smtClean="0">
                <a:solidFill>
                  <a:schemeClr val="bg1"/>
                </a:solidFill>
              </a:rPr>
              <a:t>Держстандарту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Мінбудархітектури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);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— </a:t>
            </a:r>
            <a:r>
              <a:rPr lang="ru-RU" sz="1800" dirty="0" err="1" smtClean="0">
                <a:solidFill>
                  <a:schemeClr val="bg1"/>
                </a:solidFill>
              </a:rPr>
              <a:t>розгляд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пропозицій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формування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річного</a:t>
            </a:r>
            <a:r>
              <a:rPr lang="ru-RU" sz="1800" dirty="0" smtClean="0">
                <a:solidFill>
                  <a:schemeClr val="bg1"/>
                </a:solidFill>
              </a:rPr>
              <a:t> плану </a:t>
            </a:r>
            <a:r>
              <a:rPr lang="ru-RU" sz="1800" dirty="0" err="1" smtClean="0">
                <a:solidFill>
                  <a:schemeClr val="bg1"/>
                </a:solidFill>
              </a:rPr>
              <a:t>державної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укладання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договорів</a:t>
            </a:r>
            <a:r>
              <a:rPr lang="ru-RU" sz="1800" dirty="0" smtClean="0">
                <a:solidFill>
                  <a:schemeClr val="bg1"/>
                </a:solidFill>
              </a:rPr>
              <a:t> з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розробником</a:t>
            </a:r>
            <a:r>
              <a:rPr lang="ru-RU" sz="1800" dirty="0" smtClean="0">
                <a:solidFill>
                  <a:schemeClr val="bg1"/>
                </a:solidFill>
              </a:rPr>
              <a:t> на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—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розробленим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розробником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технічне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1800" dirty="0" smtClean="0">
                <a:solidFill>
                  <a:schemeClr val="bg1"/>
                </a:solidFill>
              </a:rPr>
              <a:t> на стандарт, яке повинно </a:t>
            </a:r>
            <a:r>
              <a:rPr lang="ru-RU" sz="1800" dirty="0" err="1" smtClean="0">
                <a:solidFill>
                  <a:schemeClr val="bg1"/>
                </a:solidFill>
              </a:rPr>
              <a:t>мати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перелік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організацій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яким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потрібно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розіслати</a:t>
            </a:r>
            <a:r>
              <a:rPr lang="ru-RU" sz="1800" dirty="0" smtClean="0">
                <a:solidFill>
                  <a:schemeClr val="bg1"/>
                </a:solidFill>
              </a:rPr>
              <a:t> проект на </a:t>
            </a:r>
            <a:r>
              <a:rPr lang="ru-RU" sz="1800" dirty="0" err="1" smtClean="0">
                <a:solidFill>
                  <a:schemeClr val="bg1"/>
                </a:solidFill>
              </a:rPr>
              <a:t>відгук</a:t>
            </a:r>
            <a:r>
              <a:rPr lang="ru-RU" sz="1800" dirty="0" smtClean="0">
                <a:solidFill>
                  <a:schemeClr val="bg1"/>
                </a:solidFill>
              </a:rPr>
              <a:t>, та </a:t>
            </a:r>
            <a:r>
              <a:rPr lang="ru-RU" sz="1800" dirty="0" err="1" smtClean="0">
                <a:solidFill>
                  <a:schemeClr val="bg1"/>
                </a:solidFill>
              </a:rPr>
              <a:t>перелік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організацій</a:t>
            </a:r>
            <a:r>
              <a:rPr lang="ru-RU" sz="1800" dirty="0" smtClean="0">
                <a:solidFill>
                  <a:schemeClr val="bg1"/>
                </a:solidFill>
              </a:rPr>
              <a:t>, з </a:t>
            </a:r>
            <a:r>
              <a:rPr lang="ru-RU" sz="1800" dirty="0" err="1" smtClean="0">
                <a:solidFill>
                  <a:schemeClr val="bg1"/>
                </a:solidFill>
              </a:rPr>
              <a:t>якими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потрібно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його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узгодити</a:t>
            </a:r>
            <a:r>
              <a:rPr lang="ru-RU" sz="1800" dirty="0" smtClean="0">
                <a:solidFill>
                  <a:schemeClr val="bg1"/>
                </a:solidFill>
              </a:rPr>
              <a:t>;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— </a:t>
            </a:r>
            <a:r>
              <a:rPr lang="ru-RU" sz="18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1800" dirty="0" smtClean="0">
                <a:solidFill>
                  <a:schemeClr val="bg1"/>
                </a:solidFill>
              </a:rPr>
              <a:t> з головою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комітету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або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керівником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після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погодження</a:t>
            </a:r>
            <a:r>
              <a:rPr lang="ru-RU" sz="1800" dirty="0" smtClean="0">
                <a:solidFill>
                  <a:schemeClr val="bg1"/>
                </a:solidFill>
              </a:rPr>
              <a:t> з </a:t>
            </a:r>
            <a:r>
              <a:rPr lang="ru-RU" sz="1800" dirty="0" err="1" smtClean="0">
                <a:solidFill>
                  <a:schemeClr val="bg1"/>
                </a:solidFill>
              </a:rPr>
              <a:t>Держстандартом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Мінбудархітектури</a:t>
            </a:r>
            <a:r>
              <a:rPr lang="ru-RU" sz="1800" dirty="0" smtClean="0">
                <a:solidFill>
                  <a:schemeClr val="bg1"/>
                </a:solidFill>
              </a:rPr>
              <a:t>)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заінтересованими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міністерствами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відомствами</a:t>
            </a:r>
            <a:r>
              <a:rPr lang="ru-RU" sz="1800" dirty="0" smtClean="0">
                <a:solidFill>
                  <a:schemeClr val="bg1"/>
                </a:solidFill>
              </a:rPr>
              <a:t>);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—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1800" dirty="0" smtClean="0">
                <a:solidFill>
                  <a:schemeClr val="bg1"/>
                </a:solidFill>
              </a:rPr>
              <a:t> проекту стандарту (</a:t>
            </a:r>
            <a:r>
              <a:rPr lang="ru-RU" sz="1800" dirty="0" err="1" smtClean="0">
                <a:solidFill>
                  <a:schemeClr val="bg1"/>
                </a:solidFill>
              </a:rPr>
              <a:t>першої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редакції</a:t>
            </a:r>
            <a:r>
              <a:rPr lang="ru-RU" sz="1800" dirty="0" smtClean="0">
                <a:solidFill>
                  <a:schemeClr val="bg1"/>
                </a:solidFill>
              </a:rPr>
              <a:t>) і </a:t>
            </a:r>
            <a:r>
              <a:rPr lang="ru-RU" sz="1800" dirty="0" err="1" smtClean="0">
                <a:solidFill>
                  <a:schemeClr val="bg1"/>
                </a:solidFill>
              </a:rPr>
              <a:t>пояснювальної</a:t>
            </a:r>
            <a:r>
              <a:rPr lang="ru-RU" sz="1800" dirty="0" smtClean="0">
                <a:solidFill>
                  <a:schemeClr val="bg1"/>
                </a:solidFill>
              </a:rPr>
              <a:t> записки і </a:t>
            </a:r>
            <a:r>
              <a:rPr lang="ru-RU" sz="1800" dirty="0" err="1" smtClean="0">
                <a:solidFill>
                  <a:schemeClr val="bg1"/>
                </a:solidFill>
              </a:rPr>
              <a:t>розсилання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їх</a:t>
            </a:r>
            <a:r>
              <a:rPr lang="ru-RU" sz="1800" dirty="0" smtClean="0">
                <a:solidFill>
                  <a:schemeClr val="bg1"/>
                </a:solidFill>
              </a:rPr>
              <a:t> на </a:t>
            </a:r>
            <a:r>
              <a:rPr lang="ru-RU" sz="1800" dirty="0" err="1" smtClean="0">
                <a:solidFill>
                  <a:schemeClr val="bg1"/>
                </a:solidFill>
              </a:rPr>
              <a:t>відгук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організаціям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згідно</a:t>
            </a:r>
            <a:r>
              <a:rPr lang="ru-RU" sz="1800" dirty="0" smtClean="0">
                <a:solidFill>
                  <a:schemeClr val="bg1"/>
                </a:solidFill>
              </a:rPr>
              <a:t> з </a:t>
            </a:r>
            <a:r>
              <a:rPr lang="ru-RU" sz="1800" dirty="0" err="1" smtClean="0">
                <a:solidFill>
                  <a:schemeClr val="bg1"/>
                </a:solidFill>
              </a:rPr>
              <a:t>переліком</a:t>
            </a:r>
            <a:r>
              <a:rPr lang="ru-RU" sz="1800" dirty="0" smtClean="0">
                <a:solidFill>
                  <a:schemeClr val="bg1"/>
                </a:solidFill>
              </a:rPr>
              <a:t>;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— </a:t>
            </a:r>
            <a:r>
              <a:rPr lang="ru-RU" sz="1800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відгуків</a:t>
            </a:r>
            <a:r>
              <a:rPr lang="ru-RU" sz="1800" dirty="0" smtClean="0">
                <a:solidFill>
                  <a:schemeClr val="bg1"/>
                </a:solidFill>
              </a:rPr>
              <a:t> і </a:t>
            </a:r>
            <a:r>
              <a:rPr lang="ru-RU" sz="1800" dirty="0" err="1" smtClean="0">
                <a:solidFill>
                  <a:schemeClr val="bg1"/>
                </a:solidFill>
              </a:rPr>
              <a:t>складання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зведення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відгуків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07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58962"/>
            <a:ext cx="8064896" cy="63990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 err="1" smtClean="0">
                <a:solidFill>
                  <a:schemeClr val="bg1"/>
                </a:solidFill>
              </a:rPr>
              <a:t>доопрацювання</a:t>
            </a:r>
            <a:r>
              <a:rPr lang="ru-RU" dirty="0" smtClean="0">
                <a:solidFill>
                  <a:schemeClr val="bg1"/>
                </a:solidFill>
              </a:rPr>
              <a:t> проекту стандарту і </a:t>
            </a:r>
            <a:r>
              <a:rPr lang="ru-RU" dirty="0" err="1" smtClean="0">
                <a:solidFill>
                  <a:schemeClr val="bg1"/>
                </a:solidFill>
              </a:rPr>
              <a:t>пояснювальної</a:t>
            </a:r>
            <a:r>
              <a:rPr lang="ru-RU" dirty="0" smtClean="0">
                <a:solidFill>
                  <a:schemeClr val="bg1"/>
                </a:solidFill>
              </a:rPr>
              <a:t> записки на </a:t>
            </a:r>
            <a:r>
              <a:rPr lang="ru-RU" dirty="0" err="1" smtClean="0">
                <a:solidFill>
                  <a:schemeClr val="bg1"/>
                </a:solidFill>
              </a:rPr>
              <a:t>підставізауважень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пропозицій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містяться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зведенні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відгуків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розробленняпроекту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остаточної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редакції</a:t>
            </a:r>
            <a:r>
              <a:rPr lang="ru-RU" dirty="0" smtClean="0">
                <a:solidFill>
                  <a:schemeClr val="bg1"/>
                </a:solidFill>
              </a:rPr>
              <a:t> стандарту);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 err="1" smtClean="0">
                <a:solidFill>
                  <a:schemeClr val="bg1"/>
                </a:solidFill>
              </a:rPr>
              <a:t>погодження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розробником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остаточної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редакції</a:t>
            </a:r>
            <a:r>
              <a:rPr lang="ru-RU" dirty="0" smtClean="0">
                <a:solidFill>
                  <a:schemeClr val="bg1"/>
                </a:solidFill>
              </a:rPr>
              <a:t> проекту стандарту з </a:t>
            </a:r>
            <a:r>
              <a:rPr lang="ru-RU" dirty="0" err="1" smtClean="0">
                <a:solidFill>
                  <a:schemeClr val="bg1"/>
                </a:solidFill>
              </a:rPr>
              <a:t>погоджувальними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організаціями</a:t>
            </a:r>
            <a:r>
              <a:rPr lang="ru-RU" dirty="0" smtClean="0">
                <a:solidFill>
                  <a:schemeClr val="bg1"/>
                </a:solidFill>
              </a:rPr>
              <a:t>, і </a:t>
            </a:r>
            <a:r>
              <a:rPr lang="ru-RU" dirty="0" err="1" smtClean="0">
                <a:solidFill>
                  <a:schemeClr val="bg1"/>
                </a:solidFill>
              </a:rPr>
              <a:t>подання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супровідною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документацією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Держстандарт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Мінбудархітектури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державна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експертиза</a:t>
            </a:r>
            <a:r>
              <a:rPr lang="ru-RU" dirty="0" smtClean="0">
                <a:solidFill>
                  <a:schemeClr val="bg1"/>
                </a:solidFill>
              </a:rPr>
              <a:t> проекту стандарту, до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залучені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науково-дослідні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Держстандарту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Мінбудархітектури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технічні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комітети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відомі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вчені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фахівці</a:t>
            </a:r>
            <a:r>
              <a:rPr lang="ru-RU" dirty="0" smtClean="0">
                <a:solidFill>
                  <a:schemeClr val="bg1"/>
                </a:solidFill>
              </a:rPr>
              <a:t>;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 err="1" smtClean="0">
                <a:solidFill>
                  <a:schemeClr val="bg1"/>
                </a:solidFill>
              </a:rPr>
              <a:t>розгляд</a:t>
            </a:r>
            <a:r>
              <a:rPr lang="ru-RU" dirty="0" smtClean="0">
                <a:solidFill>
                  <a:schemeClr val="bg1"/>
                </a:solidFill>
              </a:rPr>
              <a:t> проекту стандарту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проведення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експертизи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прийняття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рішення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повернення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доробку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 стандарту </a:t>
            </a:r>
            <a:r>
              <a:rPr lang="ru-RU" dirty="0" err="1" smtClean="0">
                <a:solidFill>
                  <a:schemeClr val="bg1"/>
                </a:solidFill>
              </a:rPr>
              <a:t>визначають</a:t>
            </a:r>
            <a:r>
              <a:rPr lang="ru-RU" dirty="0" smtClean="0">
                <a:solidFill>
                  <a:schemeClr val="bg1"/>
                </a:solidFill>
              </a:rPr>
              <a:t> дату </a:t>
            </a:r>
            <a:r>
              <a:rPr lang="ru-RU" dirty="0" err="1" smtClean="0">
                <a:solidFill>
                  <a:schemeClr val="bg1"/>
                </a:solidFill>
              </a:rPr>
              <a:t>надання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чинності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урахуванням</a:t>
            </a:r>
            <a:r>
              <a:rPr lang="ru-RU" dirty="0" smtClean="0">
                <a:solidFill>
                  <a:schemeClr val="bg1"/>
                </a:solidFill>
              </a:rPr>
              <a:t> часу на </a:t>
            </a:r>
            <a:r>
              <a:rPr lang="ru-RU" dirty="0" err="1" smtClean="0">
                <a:solidFill>
                  <a:schemeClr val="bg1"/>
                </a:solidFill>
              </a:rPr>
              <a:t>виконання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підготовчих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заходів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щодо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Стандарти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затверджують</a:t>
            </a:r>
            <a:r>
              <a:rPr lang="ru-RU" dirty="0" smtClean="0">
                <a:solidFill>
                  <a:schemeClr val="bg1"/>
                </a:solidFill>
              </a:rPr>
              <a:t>, як правило, без </a:t>
            </a:r>
            <a:r>
              <a:rPr lang="ru-RU" dirty="0" err="1" smtClean="0">
                <a:solidFill>
                  <a:schemeClr val="bg1"/>
                </a:solidFill>
              </a:rPr>
              <a:t>обмежень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терміну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державну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реєстрацію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здійснює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Держстандарт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8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468052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Порядок </a:t>
            </a:r>
            <a:r>
              <a:rPr lang="ru-RU" sz="9600" dirty="0" err="1" smtClean="0">
                <a:solidFill>
                  <a:schemeClr val="bg1"/>
                </a:solidFill>
              </a:rPr>
              <a:t>видання</a:t>
            </a:r>
            <a:r>
              <a:rPr lang="ru-RU" sz="9600" dirty="0" smtClean="0">
                <a:solidFill>
                  <a:schemeClr val="bg1"/>
                </a:solidFill>
              </a:rPr>
              <a:t>, </a:t>
            </a:r>
            <a:r>
              <a:rPr lang="ru-RU" sz="9600" dirty="0" err="1" smtClean="0">
                <a:solidFill>
                  <a:schemeClr val="bg1"/>
                </a:solidFill>
              </a:rPr>
              <a:t>перевірки</a:t>
            </a:r>
            <a:r>
              <a:rPr lang="ru-RU" sz="9600" dirty="0" smtClean="0">
                <a:solidFill>
                  <a:schemeClr val="bg1"/>
                </a:solidFill>
              </a:rPr>
              <a:t>, перегляду, </a:t>
            </a:r>
            <a:r>
              <a:rPr lang="ru-RU" sz="9600" dirty="0" err="1" smtClean="0">
                <a:solidFill>
                  <a:schemeClr val="bg1"/>
                </a:solidFill>
              </a:rPr>
              <a:t>зміни</a:t>
            </a:r>
            <a:r>
              <a:rPr lang="ru-RU" sz="9600" dirty="0" smtClean="0">
                <a:solidFill>
                  <a:schemeClr val="bg1"/>
                </a:solidFill>
              </a:rPr>
              <a:t> і </a:t>
            </a:r>
            <a:r>
              <a:rPr lang="ru-RU" sz="9600" dirty="0" err="1" smtClean="0">
                <a:solidFill>
                  <a:schemeClr val="bg1"/>
                </a:solidFill>
              </a:rPr>
              <a:t>скасування</a:t>
            </a:r>
            <a:endParaRPr lang="ru-RU" sz="9600" dirty="0" smtClean="0">
              <a:solidFill>
                <a:schemeClr val="bg1"/>
              </a:solidFill>
            </a:endParaRPr>
          </a:p>
          <a:p>
            <a:r>
              <a:rPr lang="ru-RU" sz="9600" dirty="0" smtClean="0">
                <a:solidFill>
                  <a:schemeClr val="bg1"/>
                </a:solidFill>
              </a:rPr>
              <a:t>Стандарту</a:t>
            </a:r>
          </a:p>
          <a:p>
            <a:r>
              <a:rPr lang="ru-RU" sz="7200" dirty="0" err="1" smtClean="0">
                <a:solidFill>
                  <a:schemeClr val="bg1"/>
                </a:solidFill>
              </a:rPr>
              <a:t>Інформацію</a:t>
            </a:r>
            <a:r>
              <a:rPr lang="ru-RU" sz="7200" dirty="0" smtClean="0">
                <a:solidFill>
                  <a:schemeClr val="bg1"/>
                </a:solidFill>
              </a:rPr>
              <a:t> про </a:t>
            </a:r>
            <a:r>
              <a:rPr lang="ru-RU" sz="72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7200" dirty="0" smtClean="0">
                <a:solidFill>
                  <a:schemeClr val="bg1"/>
                </a:solidFill>
              </a:rPr>
              <a:t> стандарту </a:t>
            </a:r>
            <a:r>
              <a:rPr lang="ru-RU" sz="7200" dirty="0" err="1" smtClean="0">
                <a:solidFill>
                  <a:schemeClr val="bg1"/>
                </a:solidFill>
              </a:rPr>
              <a:t>публікують</a:t>
            </a:r>
            <a:r>
              <a:rPr lang="ru-RU" sz="7200" dirty="0" smtClean="0">
                <a:solidFill>
                  <a:schemeClr val="bg1"/>
                </a:solidFill>
              </a:rPr>
              <a:t> у </a:t>
            </a:r>
            <a:r>
              <a:rPr lang="ru-RU" sz="7200" dirty="0" err="1" smtClean="0">
                <a:solidFill>
                  <a:schemeClr val="bg1"/>
                </a:solidFill>
              </a:rPr>
              <a:t>щомісячному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інформаційному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покажчику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України</a:t>
            </a:r>
            <a:r>
              <a:rPr lang="ru-RU" sz="7200" dirty="0" smtClean="0">
                <a:solidFill>
                  <a:schemeClr val="bg1"/>
                </a:solidFill>
              </a:rPr>
              <a:t>. </a:t>
            </a:r>
            <a:r>
              <a:rPr lang="ru-RU" sz="7200" dirty="0" err="1" smtClean="0">
                <a:solidFill>
                  <a:schemeClr val="bg1"/>
                </a:solidFill>
              </a:rPr>
              <a:t>Держстандарт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smtClean="0">
                <a:solidFill>
                  <a:schemeClr val="bg1"/>
                </a:solidFill>
              </a:rPr>
              <a:t>(</a:t>
            </a:r>
            <a:r>
              <a:rPr lang="ru-RU" sz="7200" dirty="0" err="1" smtClean="0">
                <a:solidFill>
                  <a:schemeClr val="bg1"/>
                </a:solidFill>
              </a:rPr>
              <a:t>Мінбудархітектури</a:t>
            </a:r>
            <a:r>
              <a:rPr lang="ru-RU" sz="7200" dirty="0" smtClean="0">
                <a:solidFill>
                  <a:schemeClr val="bg1"/>
                </a:solidFill>
              </a:rPr>
              <a:t>) </a:t>
            </a:r>
            <a:r>
              <a:rPr lang="ru-RU" sz="7200" dirty="0" err="1" smtClean="0">
                <a:solidFill>
                  <a:schemeClr val="bg1"/>
                </a:solidFill>
              </a:rPr>
              <a:t>України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тиражують</a:t>
            </a:r>
            <a:r>
              <a:rPr lang="ru-RU" sz="7200" dirty="0" smtClean="0">
                <a:solidFill>
                  <a:schemeClr val="bg1"/>
                </a:solidFill>
              </a:rPr>
              <a:t> і </a:t>
            </a:r>
            <a:r>
              <a:rPr lang="ru-RU" sz="7200" dirty="0" err="1" smtClean="0">
                <a:solidFill>
                  <a:schemeClr val="bg1"/>
                </a:solidFill>
              </a:rPr>
              <a:t>розповсюджують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стандарти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відповідно</a:t>
            </a:r>
            <a:r>
              <a:rPr lang="ru-RU" sz="7200" dirty="0" smtClean="0">
                <a:solidFill>
                  <a:schemeClr val="bg1"/>
                </a:solidFill>
              </a:rPr>
              <a:t> до </a:t>
            </a:r>
            <a:r>
              <a:rPr lang="ru-RU" sz="7200" dirty="0" err="1" smtClean="0">
                <a:solidFill>
                  <a:schemeClr val="bg1"/>
                </a:solidFill>
              </a:rPr>
              <a:t>встановленого</a:t>
            </a:r>
            <a:r>
              <a:rPr lang="ru-RU" sz="7200" dirty="0" smtClean="0">
                <a:solidFill>
                  <a:schemeClr val="bg1"/>
                </a:solidFill>
              </a:rPr>
              <a:t> ними порядку, в т. ч. і через два </a:t>
            </a:r>
            <a:r>
              <a:rPr lang="ru-RU" sz="7200" dirty="0" err="1" smtClean="0">
                <a:solidFill>
                  <a:schemeClr val="bg1"/>
                </a:solidFill>
              </a:rPr>
              <a:t>магазини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7200" dirty="0" smtClean="0">
                <a:solidFill>
                  <a:schemeClr val="bg1"/>
                </a:solidFill>
              </a:rPr>
              <a:t>, </a:t>
            </a:r>
            <a:r>
              <a:rPr lang="ru-RU" sz="7200" dirty="0" err="1" smtClean="0">
                <a:solidFill>
                  <a:schemeClr val="bg1"/>
                </a:solidFill>
              </a:rPr>
              <a:t>які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знаходяться</a:t>
            </a:r>
            <a:r>
              <a:rPr lang="ru-RU" sz="7200" dirty="0" smtClean="0">
                <a:solidFill>
                  <a:schemeClr val="bg1"/>
                </a:solidFill>
              </a:rPr>
              <a:t> в </a:t>
            </a:r>
            <a:r>
              <a:rPr lang="ru-RU" sz="7200" dirty="0" err="1" smtClean="0">
                <a:solidFill>
                  <a:schemeClr val="bg1"/>
                </a:solidFill>
              </a:rPr>
              <a:t>Києві</a:t>
            </a:r>
            <a:r>
              <a:rPr lang="ru-RU" sz="7200" dirty="0" smtClean="0">
                <a:solidFill>
                  <a:schemeClr val="bg1"/>
                </a:solidFill>
              </a:rPr>
              <a:t> і </a:t>
            </a:r>
            <a:r>
              <a:rPr lang="ru-RU" sz="7200" dirty="0" err="1" smtClean="0">
                <a:solidFill>
                  <a:schemeClr val="bg1"/>
                </a:solidFill>
              </a:rPr>
              <a:t>Харкові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7200" dirty="0" err="1" smtClean="0">
                <a:solidFill>
                  <a:schemeClr val="bg1"/>
                </a:solidFill>
              </a:rPr>
              <a:t>Перевірку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чинних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здійснює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їх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розробник</a:t>
            </a:r>
            <a:r>
              <a:rPr lang="ru-RU" sz="7200" dirty="0" smtClean="0">
                <a:solidFill>
                  <a:schemeClr val="bg1"/>
                </a:solidFill>
              </a:rPr>
              <a:t> не </a:t>
            </a:r>
            <a:r>
              <a:rPr lang="ru-RU" sz="7200" dirty="0" err="1" smtClean="0">
                <a:solidFill>
                  <a:schemeClr val="bg1"/>
                </a:solidFill>
              </a:rPr>
              <a:t>рідше</a:t>
            </a:r>
            <a:r>
              <a:rPr lang="ru-RU" sz="7200" dirty="0" smtClean="0">
                <a:solidFill>
                  <a:schemeClr val="bg1"/>
                </a:solidFill>
              </a:rPr>
              <a:t> одного разу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за </a:t>
            </a:r>
            <a:r>
              <a:rPr lang="ru-RU" sz="7200" dirty="0" err="1" smtClean="0">
                <a:solidFill>
                  <a:schemeClr val="bg1"/>
                </a:solidFill>
              </a:rPr>
              <a:t>п'ять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років</a:t>
            </a:r>
            <a:r>
              <a:rPr lang="ru-RU" sz="7200" dirty="0" smtClean="0">
                <a:solidFill>
                  <a:schemeClr val="bg1"/>
                </a:solidFill>
              </a:rPr>
              <a:t>, для </a:t>
            </a:r>
            <a:r>
              <a:rPr lang="ru-RU" sz="72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їх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відповідності</a:t>
            </a:r>
            <a:r>
              <a:rPr lang="ru-RU" sz="7200" dirty="0" smtClean="0">
                <a:solidFill>
                  <a:schemeClr val="bg1"/>
                </a:solidFill>
              </a:rPr>
              <a:t> чинному </a:t>
            </a:r>
            <a:r>
              <a:rPr lang="ru-RU" sz="7200" dirty="0" err="1" smtClean="0">
                <a:solidFill>
                  <a:schemeClr val="bg1"/>
                </a:solidFill>
              </a:rPr>
              <a:t>законодавству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України</a:t>
            </a:r>
            <a:r>
              <a:rPr lang="ru-RU" sz="7200" dirty="0" smtClean="0">
                <a:solidFill>
                  <a:schemeClr val="bg1"/>
                </a:solidFill>
              </a:rPr>
              <a:t>, потребам </a:t>
            </a:r>
            <a:r>
              <a:rPr lang="ru-RU" sz="7200" dirty="0" err="1" smtClean="0">
                <a:solidFill>
                  <a:schemeClr val="bg1"/>
                </a:solidFill>
              </a:rPr>
              <a:t>населення</a:t>
            </a:r>
            <a:r>
              <a:rPr lang="ru-RU" sz="7200" dirty="0" smtClean="0">
                <a:solidFill>
                  <a:schemeClr val="bg1"/>
                </a:solidFill>
              </a:rPr>
              <a:t> і </a:t>
            </a:r>
            <a:r>
              <a:rPr lang="ru-RU" sz="7200" dirty="0" err="1" smtClean="0">
                <a:solidFill>
                  <a:schemeClr val="bg1"/>
                </a:solidFill>
              </a:rPr>
              <a:t>держави</a:t>
            </a:r>
            <a:r>
              <a:rPr lang="ru-RU" sz="7200" dirty="0" smtClean="0">
                <a:solidFill>
                  <a:schemeClr val="bg1"/>
                </a:solidFill>
              </a:rPr>
              <a:t>, </a:t>
            </a:r>
            <a:r>
              <a:rPr lang="ru-RU" sz="7200" dirty="0" err="1" smtClean="0">
                <a:solidFill>
                  <a:schemeClr val="bg1"/>
                </a:solidFill>
              </a:rPr>
              <a:t>обороноздатності</a:t>
            </a:r>
            <a:r>
              <a:rPr lang="ru-RU" sz="7200" dirty="0" smtClean="0">
                <a:solidFill>
                  <a:schemeClr val="bg1"/>
                </a:solidFill>
              </a:rPr>
              <a:t>, </a:t>
            </a:r>
            <a:r>
              <a:rPr lang="ru-RU" sz="7200" dirty="0" err="1" smtClean="0">
                <a:solidFill>
                  <a:schemeClr val="bg1"/>
                </a:solidFill>
              </a:rPr>
              <a:t>рівню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розвитку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smtClean="0">
                <a:solidFill>
                  <a:schemeClr val="bg1"/>
                </a:solidFill>
              </a:rPr>
              <a:t>науки і </a:t>
            </a:r>
            <a:r>
              <a:rPr lang="ru-RU" sz="7200" dirty="0" err="1" smtClean="0">
                <a:solidFill>
                  <a:schemeClr val="bg1"/>
                </a:solidFill>
              </a:rPr>
              <a:t>техніки</a:t>
            </a:r>
            <a:r>
              <a:rPr lang="ru-RU" sz="7200" dirty="0" smtClean="0">
                <a:solidFill>
                  <a:schemeClr val="bg1"/>
                </a:solidFill>
              </a:rPr>
              <a:t>, </a:t>
            </a:r>
            <a:r>
              <a:rPr lang="ru-RU" sz="7200" dirty="0" err="1" smtClean="0">
                <a:solidFill>
                  <a:schemeClr val="bg1"/>
                </a:solidFill>
              </a:rPr>
              <a:t>досягнутому</a:t>
            </a:r>
            <a:r>
              <a:rPr lang="ru-RU" sz="7200" dirty="0" smtClean="0">
                <a:solidFill>
                  <a:schemeClr val="bg1"/>
                </a:solidFill>
              </a:rPr>
              <a:t> на момент </a:t>
            </a:r>
            <a:r>
              <a:rPr lang="ru-RU" sz="7200" dirty="0" err="1" smtClean="0">
                <a:solidFill>
                  <a:schemeClr val="bg1"/>
                </a:solidFill>
              </a:rPr>
              <a:t>перевірки</a:t>
            </a:r>
            <a:r>
              <a:rPr lang="ru-RU" sz="7200" dirty="0" smtClean="0">
                <a:solidFill>
                  <a:schemeClr val="bg1"/>
                </a:solidFill>
              </a:rPr>
              <a:t> стандарту, а </a:t>
            </a:r>
            <a:r>
              <a:rPr lang="ru-RU" sz="7200" dirty="0" err="1" smtClean="0">
                <a:solidFill>
                  <a:schemeClr val="bg1"/>
                </a:solidFill>
              </a:rPr>
              <a:t>також</a:t>
            </a:r>
            <a:r>
              <a:rPr lang="ru-RU" sz="7200" dirty="0" smtClean="0">
                <a:solidFill>
                  <a:schemeClr val="bg1"/>
                </a:solidFill>
              </a:rPr>
              <a:t> для</a:t>
            </a:r>
          </a:p>
          <a:p>
            <a:r>
              <a:rPr lang="ru-RU" sz="7200" dirty="0" err="1" smtClean="0">
                <a:solidFill>
                  <a:schemeClr val="bg1"/>
                </a:solidFill>
              </a:rPr>
              <a:t>встановлення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ступеня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їх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відповідності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вимогам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міжнародних</a:t>
            </a:r>
            <a:r>
              <a:rPr lang="ru-RU" sz="7200" dirty="0" smtClean="0">
                <a:solidFill>
                  <a:schemeClr val="bg1"/>
                </a:solidFill>
              </a:rPr>
              <a:t>, </a:t>
            </a:r>
            <a:r>
              <a:rPr lang="ru-RU" sz="7200" dirty="0" err="1" smtClean="0">
                <a:solidFill>
                  <a:schemeClr val="bg1"/>
                </a:solidFill>
              </a:rPr>
              <a:t>регіональних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7200" dirty="0" smtClean="0">
                <a:solidFill>
                  <a:schemeClr val="bg1"/>
                </a:solidFill>
              </a:rPr>
              <a:t> і </a:t>
            </a:r>
            <a:r>
              <a:rPr lang="ru-RU" sz="7200" dirty="0" err="1" smtClean="0">
                <a:solidFill>
                  <a:schemeClr val="bg1"/>
                </a:solidFill>
              </a:rPr>
              <a:t>національних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інших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країн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За результатами-</a:t>
            </a:r>
            <a:r>
              <a:rPr lang="ru-RU" sz="7200" dirty="0" err="1" smtClean="0">
                <a:solidFill>
                  <a:schemeClr val="bg1"/>
                </a:solidFill>
              </a:rPr>
              <a:t>перевірки</a:t>
            </a:r>
            <a:r>
              <a:rPr lang="ru-RU" sz="7200" dirty="0" smtClean="0">
                <a:solidFill>
                  <a:schemeClr val="bg1"/>
                </a:solidFill>
              </a:rPr>
              <a:t> стандарту </a:t>
            </a:r>
            <a:r>
              <a:rPr lang="ru-RU" sz="7200" dirty="0" err="1" smtClean="0">
                <a:solidFill>
                  <a:schemeClr val="bg1"/>
                </a:solidFill>
              </a:rPr>
              <a:t>готують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пропозиції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щодо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доцільності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подальшого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його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sz="7200" dirty="0" smtClean="0">
                <a:solidFill>
                  <a:schemeClr val="bg1"/>
                </a:solidFill>
              </a:rPr>
              <a:t> без перегляду і </a:t>
            </a:r>
            <a:r>
              <a:rPr lang="ru-RU" sz="7200" dirty="0" err="1" smtClean="0">
                <a:solidFill>
                  <a:schemeClr val="bg1"/>
                </a:solidFill>
              </a:rPr>
              <a:t>зміни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або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пропозиції</a:t>
            </a:r>
            <a:r>
              <a:rPr lang="ru-RU" sz="7200" dirty="0" smtClean="0">
                <a:solidFill>
                  <a:schemeClr val="bg1"/>
                </a:solidFill>
              </a:rPr>
              <a:t> про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перегляд, </a:t>
            </a:r>
            <a:r>
              <a:rPr lang="ru-RU" sz="7200" dirty="0" err="1" smtClean="0">
                <a:solidFill>
                  <a:schemeClr val="bg1"/>
                </a:solidFill>
              </a:rPr>
              <a:t>зміни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чи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скасування</a:t>
            </a:r>
            <a:r>
              <a:rPr lang="ru-RU" sz="7200" dirty="0" smtClean="0">
                <a:solidFill>
                  <a:schemeClr val="bg1"/>
                </a:solidFill>
              </a:rPr>
              <a:t>. </a:t>
            </a:r>
            <a:r>
              <a:rPr lang="ru-RU" sz="7200" dirty="0" err="1" smtClean="0">
                <a:solidFill>
                  <a:schemeClr val="bg1"/>
                </a:solidFill>
              </a:rPr>
              <a:t>Ці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пропозиції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подають</a:t>
            </a:r>
            <a:r>
              <a:rPr lang="ru-RU" sz="7200" dirty="0" smtClean="0">
                <a:solidFill>
                  <a:schemeClr val="bg1"/>
                </a:solidFill>
              </a:rPr>
              <a:t> до органу, </a:t>
            </a:r>
            <a:r>
              <a:rPr lang="ru-RU" sz="7200" dirty="0" err="1" smtClean="0">
                <a:solidFill>
                  <a:schemeClr val="bg1"/>
                </a:solidFill>
              </a:rPr>
              <a:t>що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smtClean="0">
                <a:solidFill>
                  <a:schemeClr val="bg1"/>
                </a:solidFill>
              </a:rPr>
              <a:t>затвердив стандарт.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Перегляд </a:t>
            </a:r>
            <a:r>
              <a:rPr lang="ru-RU" sz="72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полягає</a:t>
            </a:r>
            <a:r>
              <a:rPr lang="ru-RU" sz="7200" dirty="0" smtClean="0">
                <a:solidFill>
                  <a:schemeClr val="bg1"/>
                </a:solidFill>
              </a:rPr>
              <a:t> в </a:t>
            </a:r>
            <a:r>
              <a:rPr lang="ru-RU" sz="7200" dirty="0" err="1" smtClean="0">
                <a:solidFill>
                  <a:schemeClr val="bg1"/>
                </a:solidFill>
              </a:rPr>
              <a:t>розробленні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нових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7200" dirty="0" smtClean="0">
                <a:solidFill>
                  <a:schemeClr val="bg1"/>
                </a:solidFill>
              </a:rPr>
              <a:t>. При </a:t>
            </a:r>
            <a:r>
              <a:rPr lang="ru-RU" sz="7200" dirty="0" err="1" smtClean="0">
                <a:solidFill>
                  <a:schemeClr val="bg1"/>
                </a:solidFill>
              </a:rPr>
              <a:t>цьому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переглянутий</a:t>
            </a:r>
            <a:r>
              <a:rPr lang="ru-RU" sz="7200" dirty="0" smtClean="0">
                <a:solidFill>
                  <a:schemeClr val="bg1"/>
                </a:solidFill>
              </a:rPr>
              <a:t> стандарт </a:t>
            </a:r>
            <a:r>
              <a:rPr lang="ru-RU" sz="7200" dirty="0" err="1" smtClean="0">
                <a:solidFill>
                  <a:schemeClr val="bg1"/>
                </a:solidFill>
              </a:rPr>
              <a:t>скасовують</a:t>
            </a:r>
            <a:r>
              <a:rPr lang="ru-RU" sz="7200" dirty="0" smtClean="0">
                <a:solidFill>
                  <a:schemeClr val="bg1"/>
                </a:solidFill>
              </a:rPr>
              <a:t>, а в новому </a:t>
            </a:r>
            <a:r>
              <a:rPr lang="ru-RU" sz="7200" dirty="0" err="1" smtClean="0">
                <a:solidFill>
                  <a:schemeClr val="bg1"/>
                </a:solidFill>
              </a:rPr>
              <a:t>зазначають</a:t>
            </a:r>
            <a:r>
              <a:rPr lang="ru-RU" sz="7200" dirty="0" smtClean="0">
                <a:solidFill>
                  <a:schemeClr val="bg1"/>
                </a:solidFill>
              </a:rPr>
              <a:t>, </a:t>
            </a:r>
            <a:r>
              <a:rPr lang="ru-RU" sz="7200" dirty="0" err="1" smtClean="0">
                <a:solidFill>
                  <a:schemeClr val="bg1"/>
                </a:solidFill>
              </a:rPr>
              <a:t>замість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якого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smtClean="0">
                <a:solidFill>
                  <a:schemeClr val="bg1"/>
                </a:solidFill>
              </a:rPr>
              <a:t>стандарту </a:t>
            </a:r>
            <a:r>
              <a:rPr lang="ru-RU" sz="7200" dirty="0" err="1" smtClean="0">
                <a:solidFill>
                  <a:schemeClr val="bg1"/>
                </a:solidFill>
              </a:rPr>
              <a:t>його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розроблено</a:t>
            </a:r>
            <a:r>
              <a:rPr lang="ru-RU" sz="7200" dirty="0" smtClean="0">
                <a:solidFill>
                  <a:schemeClr val="bg1"/>
                </a:solidFill>
              </a:rPr>
              <a:t>, та в </a:t>
            </a:r>
            <a:r>
              <a:rPr lang="ru-RU" sz="7200" dirty="0" err="1" smtClean="0">
                <a:solidFill>
                  <a:schemeClr val="bg1"/>
                </a:solidFill>
              </a:rPr>
              <a:t>його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позначенні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змінюють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дві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останні</a:t>
            </a:r>
            <a:endParaRPr lang="ru-RU" sz="7200" dirty="0" smtClean="0">
              <a:solidFill>
                <a:schemeClr val="bg1"/>
              </a:solidFill>
            </a:endParaRPr>
          </a:p>
          <a:p>
            <a:r>
              <a:rPr lang="ru-RU" sz="7200" dirty="0" err="1" smtClean="0">
                <a:solidFill>
                  <a:schemeClr val="bg1"/>
                </a:solidFill>
              </a:rPr>
              <a:t>цифри</a:t>
            </a:r>
            <a:r>
              <a:rPr lang="ru-RU" sz="7200" dirty="0" smtClean="0">
                <a:solidFill>
                  <a:schemeClr val="bg1"/>
                </a:solidFill>
              </a:rPr>
              <a:t> року </a:t>
            </a:r>
            <a:r>
              <a:rPr lang="ru-RU" sz="7200" dirty="0" err="1" smtClean="0">
                <a:solidFill>
                  <a:schemeClr val="bg1"/>
                </a:solidFill>
              </a:rPr>
              <a:t>його</a:t>
            </a:r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72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75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Зміну</a:t>
            </a:r>
            <a:r>
              <a:rPr lang="ru-RU" sz="2400" dirty="0" smtClean="0">
                <a:solidFill>
                  <a:schemeClr val="bg1"/>
                </a:solidFill>
              </a:rPr>
              <a:t> стандарту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розробляють</a:t>
            </a:r>
            <a:r>
              <a:rPr lang="ru-RU" sz="2400" dirty="0" smtClean="0">
                <a:solidFill>
                  <a:schemeClr val="bg1"/>
                </a:solidFill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</a:rPr>
              <a:t>разі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заміни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вилучення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або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внесення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нових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вимог</a:t>
            </a:r>
            <a:r>
              <a:rPr lang="ru-RU" sz="2400" dirty="0" smtClean="0">
                <a:solidFill>
                  <a:schemeClr val="bg1"/>
                </a:solidFill>
              </a:rPr>
              <a:t> до стандарту.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узгодження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подання</a:t>
            </a:r>
            <a:r>
              <a:rPr lang="ru-RU" sz="2400" dirty="0" smtClean="0">
                <a:solidFill>
                  <a:schemeClr val="bg1"/>
                </a:solidFill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2400" dirty="0" smtClean="0">
                <a:solidFill>
                  <a:schemeClr val="bg1"/>
                </a:solidFill>
              </a:rPr>
              <a:t> і </a:t>
            </a:r>
            <a:r>
              <a:rPr lang="ru-RU" sz="2400" dirty="0" err="1" smtClean="0">
                <a:solidFill>
                  <a:schemeClr val="bg1"/>
                </a:solidFill>
              </a:rPr>
              <a:t>державну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реєстрацію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зміни</a:t>
            </a:r>
            <a:r>
              <a:rPr lang="ru-RU" sz="2400" dirty="0" smtClean="0">
                <a:solidFill>
                  <a:schemeClr val="bg1"/>
                </a:solidFill>
              </a:rPr>
              <a:t> стандарту </a:t>
            </a:r>
            <a:r>
              <a:rPr lang="ru-RU" sz="2400" dirty="0" err="1" smtClean="0">
                <a:solidFill>
                  <a:schemeClr val="bg1"/>
                </a:solidFill>
              </a:rPr>
              <a:t>здійснюють</a:t>
            </a:r>
            <a:r>
              <a:rPr lang="ru-RU" sz="2400" dirty="0" smtClean="0">
                <a:solidFill>
                  <a:schemeClr val="bg1"/>
                </a:solidFill>
              </a:rPr>
              <a:t> у порядку, </a:t>
            </a:r>
            <a:r>
              <a:rPr lang="ru-RU" sz="2400" dirty="0" err="1" smtClean="0">
                <a:solidFill>
                  <a:schemeClr val="bg1"/>
                </a:solidFill>
              </a:rPr>
              <a:t>який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встановлений</a:t>
            </a:r>
            <a:r>
              <a:rPr lang="ru-RU" sz="2400" dirty="0" smtClean="0">
                <a:solidFill>
                  <a:schemeClr val="bg1"/>
                </a:solidFill>
              </a:rPr>
              <a:t> для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Дозволяється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узгоджувати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зміну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тільки</a:t>
            </a:r>
            <a:r>
              <a:rPr lang="ru-RU" sz="2400" dirty="0" smtClean="0">
                <a:solidFill>
                  <a:schemeClr val="bg1"/>
                </a:solidFill>
              </a:rPr>
              <a:t> з </a:t>
            </a:r>
            <a:r>
              <a:rPr lang="ru-RU" sz="2400" dirty="0" err="1" smtClean="0">
                <a:solidFill>
                  <a:schemeClr val="bg1"/>
                </a:solidFill>
              </a:rPr>
              <a:t>тими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узгоджувальними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організаціями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яких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ця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зміна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стосується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Кожна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зміна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одержує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порядковий</a:t>
            </a:r>
            <a:r>
              <a:rPr lang="ru-RU" sz="2400" dirty="0" smtClean="0">
                <a:solidFill>
                  <a:schemeClr val="bg1"/>
                </a:solidFill>
              </a:rPr>
              <a:t> номер і повинна бути </a:t>
            </a:r>
            <a:r>
              <a:rPr lang="ru-RU" sz="2400" dirty="0" err="1" smtClean="0">
                <a:solidFill>
                  <a:schemeClr val="bg1"/>
                </a:solidFill>
              </a:rPr>
              <a:t>надрукована</a:t>
            </a:r>
            <a:r>
              <a:rPr lang="ru-RU" sz="2400" dirty="0" smtClean="0">
                <a:solidFill>
                  <a:schemeClr val="bg1"/>
                </a:solidFill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</a:rPr>
              <a:t>інформаційному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покажчику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державних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400" dirty="0" smtClean="0">
                <a:solidFill>
                  <a:schemeClr val="bg1"/>
                </a:solidFill>
              </a:rPr>
              <a:t> не </a:t>
            </a:r>
            <a:r>
              <a:rPr lang="ru-RU" sz="2400" dirty="0" err="1" smtClean="0">
                <a:solidFill>
                  <a:schemeClr val="bg1"/>
                </a:solidFill>
              </a:rPr>
              <a:t>пізніше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ніж</a:t>
            </a:r>
            <a:r>
              <a:rPr lang="ru-RU" sz="2400" dirty="0" smtClean="0">
                <a:solidFill>
                  <a:schemeClr val="bg1"/>
                </a:solidFill>
              </a:rPr>
              <a:t> за </a:t>
            </a:r>
            <a:r>
              <a:rPr lang="ru-RU" sz="2400" dirty="0" err="1" smtClean="0">
                <a:solidFill>
                  <a:schemeClr val="bg1"/>
                </a:solidFill>
              </a:rPr>
              <a:t>шість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місяців</a:t>
            </a:r>
            <a:r>
              <a:rPr lang="ru-RU" sz="2400" dirty="0" smtClean="0">
                <a:solidFill>
                  <a:schemeClr val="bg1"/>
                </a:solidFill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</a:rPr>
              <a:t>терміну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надання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їй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чинності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Скасування</a:t>
            </a:r>
            <a:r>
              <a:rPr lang="ru-RU" sz="2400" dirty="0" smtClean="0">
                <a:solidFill>
                  <a:schemeClr val="bg1"/>
                </a:solidFill>
              </a:rPr>
              <a:t> стандарту </a:t>
            </a:r>
            <a:r>
              <a:rPr lang="ru-RU" sz="2400" dirty="0" err="1" smtClean="0">
                <a:solidFill>
                  <a:schemeClr val="bg1"/>
                </a:solidFill>
              </a:rPr>
              <a:t>здійснюється</a:t>
            </a:r>
            <a:r>
              <a:rPr lang="ru-RU" sz="2400" dirty="0" smtClean="0">
                <a:solidFill>
                  <a:schemeClr val="bg1"/>
                </a:solidFill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</a:rPr>
              <a:t>разі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припинення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випуску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надання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послуги</a:t>
            </a:r>
            <a:r>
              <a:rPr lang="ru-RU" sz="2400" dirty="0" smtClean="0">
                <a:solidFill>
                  <a:schemeClr val="bg1"/>
                </a:solidFill>
              </a:rPr>
              <a:t>), </a:t>
            </a:r>
            <a:r>
              <a:rPr lang="ru-RU" sz="2400" dirty="0" err="1" smtClean="0">
                <a:solidFill>
                  <a:schemeClr val="bg1"/>
                </a:solidFill>
              </a:rPr>
              <a:t>або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замість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нього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іншого</a:t>
            </a:r>
            <a:r>
              <a:rPr lang="ru-RU" sz="2400" dirty="0" smtClean="0">
                <a:solidFill>
                  <a:schemeClr val="bg1"/>
                </a:solidFill>
              </a:rPr>
              <a:t> нормативного документу. </a:t>
            </a:r>
            <a:r>
              <a:rPr lang="ru-RU" sz="2400" dirty="0" err="1" smtClean="0">
                <a:solidFill>
                  <a:schemeClr val="bg1"/>
                </a:solidFill>
              </a:rPr>
              <a:t>Документи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щодо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скасування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подають</a:t>
            </a:r>
            <a:r>
              <a:rPr lang="ru-RU" sz="2400" dirty="0" smtClean="0">
                <a:solidFill>
                  <a:schemeClr val="bg1"/>
                </a:solidFill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</a:rPr>
              <a:t>органів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державної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реєстрації</a:t>
            </a:r>
            <a:r>
              <a:rPr lang="ru-RU" sz="2400" dirty="0" smtClean="0">
                <a:solidFill>
                  <a:schemeClr val="bg1"/>
                </a:solidFill>
              </a:rPr>
              <a:t> не </a:t>
            </a:r>
            <a:r>
              <a:rPr lang="ru-RU" sz="2400" dirty="0" err="1" smtClean="0">
                <a:solidFill>
                  <a:schemeClr val="bg1"/>
                </a:solidFill>
              </a:rPr>
              <a:t>пізніше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ніж</a:t>
            </a:r>
            <a:r>
              <a:rPr lang="ru-RU" sz="2400" dirty="0" smtClean="0">
                <a:solidFill>
                  <a:schemeClr val="bg1"/>
                </a:solidFill>
              </a:rPr>
              <a:t> за </a:t>
            </a:r>
            <a:r>
              <a:rPr lang="ru-RU" sz="2400" dirty="0" err="1" smtClean="0">
                <a:solidFill>
                  <a:schemeClr val="bg1"/>
                </a:solidFill>
              </a:rPr>
              <a:t>шість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місяців</a:t>
            </a:r>
            <a:r>
              <a:rPr lang="ru-RU" sz="2400" dirty="0" smtClean="0">
                <a:solidFill>
                  <a:schemeClr val="bg1"/>
                </a:solidFill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</a:rPr>
              <a:t>визначеної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дати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його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скасування</a:t>
            </a:r>
            <a:r>
              <a:rPr lang="ru-RU" sz="2400" dirty="0" smtClean="0">
                <a:solidFill>
                  <a:schemeClr val="bg1"/>
                </a:solidFill>
              </a:rPr>
              <a:t>, а </a:t>
            </a:r>
            <a:r>
              <a:rPr lang="ru-RU" sz="2400" dirty="0" err="1" smtClean="0">
                <a:solidFill>
                  <a:schemeClr val="bg1"/>
                </a:solidFill>
              </a:rPr>
              <a:t>інформація</a:t>
            </a:r>
            <a:r>
              <a:rPr lang="ru-RU" sz="2400" dirty="0" smtClean="0">
                <a:solidFill>
                  <a:schemeClr val="bg1"/>
                </a:solidFill>
              </a:rPr>
              <a:t> про </a:t>
            </a:r>
            <a:r>
              <a:rPr lang="ru-RU" sz="2400" dirty="0" err="1" smtClean="0">
                <a:solidFill>
                  <a:schemeClr val="bg1"/>
                </a:solidFill>
              </a:rPr>
              <a:t>це</a:t>
            </a:r>
            <a:r>
              <a:rPr lang="ru-RU" sz="2400" dirty="0" smtClean="0">
                <a:solidFill>
                  <a:schemeClr val="bg1"/>
                </a:solidFill>
              </a:rPr>
              <a:t> повинна бути </a:t>
            </a:r>
            <a:r>
              <a:rPr lang="ru-RU" sz="2400" dirty="0" err="1" smtClean="0">
                <a:solidFill>
                  <a:schemeClr val="bg1"/>
                </a:solidFill>
              </a:rPr>
              <a:t>опублікована</a:t>
            </a:r>
            <a:r>
              <a:rPr lang="ru-RU" sz="2400" dirty="0" smtClean="0">
                <a:solidFill>
                  <a:schemeClr val="bg1"/>
                </a:solidFill>
              </a:rPr>
              <a:t> не </a:t>
            </a:r>
            <a:r>
              <a:rPr lang="ru-RU" sz="2400" dirty="0" err="1" smtClean="0">
                <a:solidFill>
                  <a:schemeClr val="bg1"/>
                </a:solidFill>
              </a:rPr>
              <a:t>пізніше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ніж</a:t>
            </a:r>
            <a:r>
              <a:rPr lang="ru-RU" sz="2400" dirty="0" smtClean="0">
                <a:solidFill>
                  <a:schemeClr val="bg1"/>
                </a:solidFill>
              </a:rPr>
              <a:t> за три </a:t>
            </a:r>
            <a:r>
              <a:rPr lang="ru-RU" sz="2400" dirty="0" err="1" smtClean="0">
                <a:solidFill>
                  <a:schemeClr val="bg1"/>
                </a:solidFill>
              </a:rPr>
              <a:t>місяці</a:t>
            </a:r>
            <a:r>
              <a:rPr lang="ru-RU" sz="2400" dirty="0" smtClean="0">
                <a:solidFill>
                  <a:schemeClr val="bg1"/>
                </a:solidFill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</a:rPr>
              <a:t>дати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його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скасування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5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100" dirty="0" smtClean="0">
                <a:solidFill>
                  <a:schemeClr val="bg1"/>
                </a:solidFill>
              </a:rPr>
              <a:t>Порядок </a:t>
            </a:r>
            <a:r>
              <a:rPr lang="ru-RU" sz="41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4100" dirty="0" smtClean="0">
                <a:solidFill>
                  <a:schemeClr val="bg1"/>
                </a:solidFill>
              </a:rPr>
              <a:t>, </a:t>
            </a:r>
            <a:r>
              <a:rPr lang="ru-RU" sz="4100" dirty="0" err="1" smtClean="0">
                <a:solidFill>
                  <a:schemeClr val="bg1"/>
                </a:solidFill>
              </a:rPr>
              <a:t>побудови</a:t>
            </a:r>
            <a:r>
              <a:rPr lang="ru-RU" sz="4100" dirty="0" smtClean="0">
                <a:solidFill>
                  <a:schemeClr val="bg1"/>
                </a:solidFill>
              </a:rPr>
              <a:t>, </a:t>
            </a:r>
            <a:r>
              <a:rPr lang="ru-RU" sz="4100" dirty="0" err="1" smtClean="0">
                <a:solidFill>
                  <a:schemeClr val="bg1"/>
                </a:solidFill>
              </a:rPr>
              <a:t>викладу</a:t>
            </a:r>
            <a:r>
              <a:rPr lang="ru-RU" sz="4100" dirty="0" smtClean="0">
                <a:solidFill>
                  <a:schemeClr val="bg1"/>
                </a:solidFill>
              </a:rPr>
              <a:t> та </a:t>
            </a:r>
            <a:r>
              <a:rPr lang="ru-RU" sz="4100" dirty="0" err="1" smtClean="0">
                <a:solidFill>
                  <a:schemeClr val="bg1"/>
                </a:solidFill>
              </a:rPr>
              <a:t>оформлення</a:t>
            </a:r>
            <a:r>
              <a:rPr lang="ru-RU" sz="4100" dirty="0" smtClean="0">
                <a:solidFill>
                  <a:schemeClr val="bg1"/>
                </a:solidFill>
              </a:rPr>
              <a:t> </a:t>
            </a:r>
            <a:r>
              <a:rPr lang="ru-RU" sz="4100" dirty="0" err="1" smtClean="0">
                <a:solidFill>
                  <a:schemeClr val="bg1"/>
                </a:solidFill>
              </a:rPr>
              <a:t>технічних</a:t>
            </a:r>
            <a:r>
              <a:rPr lang="ru-RU" sz="4100" dirty="0" smtClean="0">
                <a:solidFill>
                  <a:schemeClr val="bg1"/>
                </a:solidFill>
              </a:rPr>
              <a:t> умов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Згідно</a:t>
            </a:r>
            <a:r>
              <a:rPr lang="ru-RU" dirty="0" smtClean="0">
                <a:solidFill>
                  <a:schemeClr val="bg1"/>
                </a:solidFill>
              </a:rPr>
              <a:t> ДСТУ 1.3, </a:t>
            </a:r>
            <a:r>
              <a:rPr lang="ru-RU" dirty="0" err="1" smtClean="0">
                <a:solidFill>
                  <a:schemeClr val="bg1"/>
                </a:solidFill>
              </a:rPr>
              <a:t>технічні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умови</a:t>
            </a:r>
            <a:r>
              <a:rPr lang="ru-RU" dirty="0" smtClean="0">
                <a:solidFill>
                  <a:schemeClr val="bg1"/>
                </a:solidFill>
              </a:rPr>
              <a:t> (ТУ) є </a:t>
            </a:r>
            <a:r>
              <a:rPr lang="ru-RU" dirty="0" err="1" smtClean="0">
                <a:solidFill>
                  <a:schemeClr val="bg1"/>
                </a:solidFill>
              </a:rPr>
              <a:t>невід'ємною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частиною</a:t>
            </a:r>
            <a:r>
              <a:rPr lang="ru-RU" dirty="0" smtClean="0">
                <a:solidFill>
                  <a:schemeClr val="bg1"/>
                </a:solidFill>
              </a:rPr>
              <a:t> комплекту </a:t>
            </a:r>
            <a:r>
              <a:rPr lang="ru-RU" dirty="0" err="1" smtClean="0">
                <a:solidFill>
                  <a:schemeClr val="bg1"/>
                </a:solidFill>
              </a:rPr>
              <a:t>технічної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документації</a:t>
            </a:r>
            <a:r>
              <a:rPr lang="ru-RU" dirty="0" smtClean="0">
                <a:solidFill>
                  <a:schemeClr val="bg1"/>
                </a:solidFill>
              </a:rPr>
              <a:t> па </a:t>
            </a:r>
            <a:r>
              <a:rPr lang="ru-RU" dirty="0" err="1" smtClean="0">
                <a:solidFill>
                  <a:schemeClr val="bg1"/>
                </a:solidFill>
              </a:rPr>
              <a:t>продукцію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вироби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матеріали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речовини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послуги</a:t>
            </a:r>
            <a:r>
              <a:rPr lang="ru-RU" dirty="0" smtClean="0">
                <a:solidFill>
                  <a:schemeClr val="bg1"/>
                </a:solidFill>
              </a:rPr>
              <a:t>), на яку вони </a:t>
            </a:r>
            <a:r>
              <a:rPr lang="ru-RU" dirty="0" err="1" smtClean="0">
                <a:solidFill>
                  <a:schemeClr val="bg1"/>
                </a:solidFill>
              </a:rPr>
              <a:t>поширюються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самостійним</a:t>
            </a:r>
            <a:r>
              <a:rPr lang="ru-RU" dirty="0" smtClean="0">
                <a:solidFill>
                  <a:schemeClr val="bg1"/>
                </a:solidFill>
              </a:rPr>
              <a:t> документом і </a:t>
            </a:r>
            <a:r>
              <a:rPr lang="ru-RU" dirty="0" err="1" smtClean="0">
                <a:solidFill>
                  <a:schemeClr val="bg1"/>
                </a:solidFill>
              </a:rPr>
              <a:t>розробляються</a:t>
            </a:r>
            <a:r>
              <a:rPr lang="ru-RU" dirty="0" smtClean="0">
                <a:solidFill>
                  <a:schemeClr val="bg1"/>
                </a:solidFill>
              </a:rPr>
              <a:t> в таких </a:t>
            </a:r>
            <a:r>
              <a:rPr lang="ru-RU" dirty="0" err="1" smtClean="0">
                <a:solidFill>
                  <a:schemeClr val="bg1"/>
                </a:solidFill>
              </a:rPr>
              <a:t>випадках</a:t>
            </a:r>
            <a:r>
              <a:rPr lang="ru-RU" dirty="0" smtClean="0">
                <a:solidFill>
                  <a:schemeClr val="bg1"/>
                </a:solidFill>
              </a:rPr>
              <a:t>: — за </a:t>
            </a:r>
            <a:r>
              <a:rPr lang="ru-RU" dirty="0" err="1" smtClean="0">
                <a:solidFill>
                  <a:schemeClr val="bg1"/>
                </a:solidFill>
              </a:rPr>
              <a:t>відсутності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державних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галузевих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розроблювану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продукцію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послуги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необхідності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конкретизації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</a:t>
            </a:r>
            <a:r>
              <a:rPr lang="ru-RU" dirty="0" smtClean="0">
                <a:solidFill>
                  <a:schemeClr val="bg1"/>
                </a:solidFill>
              </a:rPr>
              <a:t>; за </a:t>
            </a:r>
            <a:r>
              <a:rPr lang="ru-RU" dirty="0" err="1" smtClean="0">
                <a:solidFill>
                  <a:schemeClr val="bg1"/>
                </a:solidFill>
              </a:rPr>
              <a:t>необхідності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доповнення</a:t>
            </a:r>
            <a:r>
              <a:rPr lang="ru-RU" dirty="0" smtClean="0">
                <a:solidFill>
                  <a:schemeClr val="bg1"/>
                </a:solidFill>
              </a:rPr>
              <a:t> та (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посилення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</a:t>
            </a:r>
            <a:r>
              <a:rPr lang="ru-RU" dirty="0" smtClean="0">
                <a:solidFill>
                  <a:schemeClr val="bg1"/>
                </a:solidFill>
              </a:rPr>
              <a:t>, норм та правил </a:t>
            </a:r>
            <a:r>
              <a:rPr lang="ru-RU" dirty="0" err="1" smtClean="0">
                <a:solidFill>
                  <a:schemeClr val="bg1"/>
                </a:solidFill>
              </a:rPr>
              <a:t>чинних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дану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продукцію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послуги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509120"/>
            <a:ext cx="3975765" cy="219230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35419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11560" y="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ТУ </a:t>
            </a:r>
            <a:r>
              <a:rPr lang="ru-RU" sz="2800" dirty="0" err="1" smtClean="0">
                <a:solidFill>
                  <a:schemeClr val="bg1"/>
                </a:solidFill>
              </a:rPr>
              <a:t>розробляються</a:t>
            </a:r>
            <a:r>
              <a:rPr lang="ru-RU" sz="2800" dirty="0" smtClean="0">
                <a:solidFill>
                  <a:schemeClr val="bg1"/>
                </a:solidFill>
              </a:rPr>
              <a:t> на: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— один </a:t>
            </a:r>
            <a:r>
              <a:rPr lang="ru-RU" sz="1800" dirty="0" err="1" smtClean="0">
                <a:solidFill>
                  <a:schemeClr val="bg1"/>
                </a:solidFill>
              </a:rPr>
              <a:t>конкретний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виріб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матеріал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речовину</a:t>
            </a:r>
            <a:r>
              <a:rPr lang="ru-RU" sz="1800" dirty="0" smtClean="0">
                <a:solidFill>
                  <a:schemeClr val="bg1"/>
                </a:solidFill>
              </a:rPr>
              <a:t>, одну </a:t>
            </a:r>
            <a:r>
              <a:rPr lang="ru-RU" sz="1800" dirty="0" err="1" smtClean="0">
                <a:solidFill>
                  <a:schemeClr val="bg1"/>
                </a:solidFill>
              </a:rPr>
              <a:t>послугу</a:t>
            </a:r>
            <a:r>
              <a:rPr lang="ru-RU" sz="1800" dirty="0" smtClean="0">
                <a:solidFill>
                  <a:schemeClr val="bg1"/>
                </a:solidFill>
              </a:rPr>
              <a:t> і т. </a:t>
            </a:r>
            <a:r>
              <a:rPr lang="ru-RU" sz="1800" dirty="0" err="1" smtClean="0">
                <a:solidFill>
                  <a:schemeClr val="bg1"/>
                </a:solidFill>
              </a:rPr>
              <a:t>ін</a:t>
            </a:r>
            <a:r>
              <a:rPr lang="ru-RU" sz="1800" dirty="0" smtClean="0">
                <a:solidFill>
                  <a:schemeClr val="bg1"/>
                </a:solidFill>
              </a:rPr>
              <a:t>.;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— </a:t>
            </a:r>
            <a:r>
              <a:rPr lang="ru-RU" sz="1800" dirty="0" err="1" smtClean="0">
                <a:solidFill>
                  <a:schemeClr val="bg1"/>
                </a:solidFill>
              </a:rPr>
              <a:t>декілька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конкретних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виробів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матеріалів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речовин</a:t>
            </a:r>
            <a:r>
              <a:rPr lang="ru-RU" sz="1800" dirty="0" smtClean="0">
                <a:solidFill>
                  <a:schemeClr val="bg1"/>
                </a:solidFill>
              </a:rPr>
              <a:t> і т. </a:t>
            </a:r>
            <a:r>
              <a:rPr lang="ru-RU" sz="1800" dirty="0" err="1" smtClean="0">
                <a:solidFill>
                  <a:schemeClr val="bg1"/>
                </a:solidFill>
              </a:rPr>
              <a:t>ін</a:t>
            </a:r>
            <a:r>
              <a:rPr lang="ru-RU" sz="1800" dirty="0" smtClean="0">
                <a:solidFill>
                  <a:schemeClr val="bg1"/>
                </a:solidFill>
              </a:rPr>
              <a:t>., </a:t>
            </a:r>
            <a:r>
              <a:rPr lang="ru-RU" sz="1800" dirty="0" err="1" smtClean="0">
                <a:solidFill>
                  <a:schemeClr val="bg1"/>
                </a:solidFill>
              </a:rPr>
              <a:t>групу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послуг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групові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умови</a:t>
            </a:r>
            <a:r>
              <a:rPr lang="ru-RU" sz="1800" dirty="0" smtClean="0">
                <a:solidFill>
                  <a:schemeClr val="bg1"/>
                </a:solidFill>
              </a:rPr>
              <a:t>).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ТУ </a:t>
            </a:r>
            <a:r>
              <a:rPr lang="ru-RU" sz="1800" dirty="0" err="1" smtClean="0">
                <a:solidFill>
                  <a:schemeClr val="bg1"/>
                </a:solidFill>
              </a:rPr>
              <a:t>допускається</a:t>
            </a:r>
            <a:r>
              <a:rPr lang="ru-RU" sz="1800" dirty="0" smtClean="0">
                <a:solidFill>
                  <a:schemeClr val="bg1"/>
                </a:solidFill>
              </a:rPr>
              <a:t> не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розробляти</a:t>
            </a:r>
            <a:r>
              <a:rPr lang="ru-RU" sz="1800" dirty="0" smtClean="0">
                <a:solidFill>
                  <a:schemeClr val="bg1"/>
                </a:solidFill>
              </a:rPr>
              <a:t> за </a:t>
            </a:r>
            <a:r>
              <a:rPr lang="ru-RU" sz="1800" dirty="0" err="1" smtClean="0">
                <a:solidFill>
                  <a:schemeClr val="bg1"/>
                </a:solidFill>
              </a:rPr>
              <a:t>згодою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замовника</a:t>
            </a:r>
            <a:r>
              <a:rPr lang="ru-RU" sz="1800" dirty="0" smtClean="0">
                <a:solidFill>
                  <a:schemeClr val="bg1"/>
                </a:solidFill>
              </a:rPr>
              <a:t> (основного </a:t>
            </a:r>
            <a:r>
              <a:rPr lang="ru-RU" sz="1800" dirty="0" err="1" smtClean="0">
                <a:solidFill>
                  <a:schemeClr val="bg1"/>
                </a:solidFill>
              </a:rPr>
              <a:t>споживача</a:t>
            </a:r>
            <a:r>
              <a:rPr lang="ru-RU" sz="1800" dirty="0" smtClean="0">
                <a:solidFill>
                  <a:schemeClr val="bg1"/>
                </a:solidFill>
              </a:rPr>
              <a:t>) </a:t>
            </a:r>
            <a:r>
              <a:rPr lang="ru-RU" sz="1800" dirty="0" err="1" smtClean="0">
                <a:solidFill>
                  <a:schemeClr val="bg1"/>
                </a:solidFill>
              </a:rPr>
              <a:t>згідно</a:t>
            </a:r>
            <a:r>
              <a:rPr lang="ru-RU" sz="1800" dirty="0" smtClean="0">
                <a:solidFill>
                  <a:schemeClr val="bg1"/>
                </a:solidFill>
              </a:rPr>
              <a:t> з: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—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технічним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завданням</a:t>
            </a:r>
            <a:r>
              <a:rPr lang="ru-RU" sz="1800" dirty="0" smtClean="0">
                <a:solidFill>
                  <a:schemeClr val="bg1"/>
                </a:solidFill>
              </a:rPr>
              <a:t> (контрактом, протоколом, </a:t>
            </a:r>
            <a:r>
              <a:rPr lang="ru-RU" sz="1800" dirty="0" err="1" smtClean="0">
                <a:solidFill>
                  <a:schemeClr val="bg1"/>
                </a:solidFill>
              </a:rPr>
              <a:t>конструкторською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документацією</a:t>
            </a:r>
            <a:r>
              <a:rPr lang="ru-RU" sz="1800" dirty="0" smtClean="0">
                <a:solidFill>
                  <a:schemeClr val="bg1"/>
                </a:solidFill>
              </a:rPr>
              <a:t> і т. </a:t>
            </a:r>
            <a:r>
              <a:rPr lang="ru-RU" sz="1800" dirty="0" err="1" smtClean="0">
                <a:solidFill>
                  <a:schemeClr val="bg1"/>
                </a:solidFill>
              </a:rPr>
              <a:t>ін</a:t>
            </a:r>
            <a:r>
              <a:rPr lang="ru-RU" sz="1800" dirty="0" smtClean="0">
                <a:solidFill>
                  <a:schemeClr val="bg1"/>
                </a:solidFill>
              </a:rPr>
              <a:t>.)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— для </a:t>
            </a:r>
            <a:r>
              <a:rPr lang="ru-RU" sz="1800" dirty="0" err="1" smtClean="0">
                <a:solidFill>
                  <a:schemeClr val="bg1"/>
                </a:solidFill>
              </a:rPr>
              <a:t>одиничної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— </a:t>
            </a:r>
            <a:r>
              <a:rPr lang="ru-RU" sz="1800" dirty="0" err="1" smtClean="0">
                <a:solidFill>
                  <a:schemeClr val="bg1"/>
                </a:solidFill>
              </a:rPr>
              <a:t>конструкторською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документацією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що</a:t>
            </a:r>
            <a:r>
              <a:rPr lang="ru-RU" sz="1800" dirty="0" smtClean="0">
                <a:solidFill>
                  <a:schemeClr val="bg1"/>
                </a:solidFill>
              </a:rPr>
              <a:t> входить до комплекту </a:t>
            </a:r>
            <a:r>
              <a:rPr lang="ru-RU" sz="1800" dirty="0" err="1" smtClean="0">
                <a:solidFill>
                  <a:schemeClr val="bg1"/>
                </a:solidFill>
              </a:rPr>
              <a:t>документації</a:t>
            </a:r>
            <a:r>
              <a:rPr lang="ru-RU" sz="1800" dirty="0" smtClean="0">
                <a:solidFill>
                  <a:schemeClr val="bg1"/>
                </a:solidFill>
              </a:rPr>
              <a:t> на </a:t>
            </a:r>
            <a:r>
              <a:rPr lang="ru-RU" sz="1800" dirty="0" err="1" smtClean="0">
                <a:solidFill>
                  <a:schemeClr val="bg1"/>
                </a:solidFill>
              </a:rPr>
              <a:t>виріб</a:t>
            </a:r>
            <a:r>
              <a:rPr lang="ru-RU" sz="1800" dirty="0" smtClean="0">
                <a:solidFill>
                  <a:schemeClr val="bg1"/>
                </a:solidFill>
              </a:rPr>
              <a:t>, — для </a:t>
            </a:r>
            <a:r>
              <a:rPr lang="ru-RU" sz="1800" dirty="0" err="1" smtClean="0">
                <a:solidFill>
                  <a:schemeClr val="bg1"/>
                </a:solidFill>
              </a:rPr>
              <a:t>складових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частин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цього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виробу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—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технічною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документацією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технологічними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конструкторськими</a:t>
            </a:r>
            <a:r>
              <a:rPr lang="ru-RU" sz="1800" dirty="0" smtClean="0">
                <a:solidFill>
                  <a:schemeClr val="bg1"/>
                </a:solidFill>
              </a:rPr>
              <a:t> документами) — для </a:t>
            </a:r>
            <a:r>
              <a:rPr lang="ru-RU" sz="1800" dirty="0" err="1" smtClean="0">
                <a:solidFill>
                  <a:schemeClr val="bg1"/>
                </a:solidFill>
              </a:rPr>
              <a:t>речовин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матеріалів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півфабрикатів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які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підлягають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подальшій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обробці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виготовляються</a:t>
            </a:r>
            <a:r>
              <a:rPr lang="ru-RU" sz="1800" dirty="0" smtClean="0">
                <a:solidFill>
                  <a:schemeClr val="bg1"/>
                </a:solidFill>
              </a:rPr>
              <a:t> у </a:t>
            </a:r>
            <a:r>
              <a:rPr lang="ru-RU" sz="1800" dirty="0" err="1" smtClean="0">
                <a:solidFill>
                  <a:schemeClr val="bg1"/>
                </a:solidFill>
              </a:rPr>
              <a:t>встановленому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обсязі</a:t>
            </a:r>
            <a:r>
              <a:rPr lang="ru-RU" sz="1800" dirty="0" smtClean="0">
                <a:solidFill>
                  <a:schemeClr val="bg1"/>
                </a:solidFill>
              </a:rPr>
              <a:t> за прямим </a:t>
            </a:r>
            <a:r>
              <a:rPr lang="ru-RU" sz="1800" dirty="0" err="1" smtClean="0">
                <a:solidFill>
                  <a:schemeClr val="bg1"/>
                </a:solidFill>
              </a:rPr>
              <a:t>замовленням</a:t>
            </a:r>
            <a:r>
              <a:rPr lang="ru-RU" sz="1800" dirty="0" smtClean="0">
                <a:solidFill>
                  <a:schemeClr val="bg1"/>
                </a:solidFill>
              </a:rPr>
              <a:t> одного </a:t>
            </a:r>
            <a:r>
              <a:rPr lang="ru-RU" sz="18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1800" dirty="0" smtClean="0">
                <a:solidFill>
                  <a:schemeClr val="bg1"/>
                </a:solidFill>
              </a:rPr>
              <a:t>;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— </a:t>
            </a:r>
            <a:r>
              <a:rPr lang="ru-RU" sz="1800" dirty="0" err="1" smtClean="0">
                <a:solidFill>
                  <a:schemeClr val="bg1"/>
                </a:solidFill>
              </a:rPr>
              <a:t>зразком-еталоном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технічним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описом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зразка</a:t>
            </a:r>
            <a:r>
              <a:rPr lang="ru-RU" sz="1800" dirty="0" smtClean="0">
                <a:solidFill>
                  <a:schemeClr val="bg1"/>
                </a:solidFill>
              </a:rPr>
              <a:t> — для </a:t>
            </a:r>
            <a:r>
              <a:rPr lang="ru-RU" sz="1800" dirty="0" err="1" smtClean="0">
                <a:solidFill>
                  <a:schemeClr val="bg1"/>
                </a:solidFill>
              </a:rPr>
              <a:t>непродовольчих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товарів</a:t>
            </a:r>
            <a:r>
              <a:rPr lang="ru-RU" sz="1800" dirty="0" smtClean="0">
                <a:solidFill>
                  <a:schemeClr val="bg1"/>
                </a:solidFill>
              </a:rPr>
              <a:t> народного </a:t>
            </a:r>
            <a:r>
              <a:rPr lang="ru-RU" sz="1800" dirty="0" err="1" smtClean="0">
                <a:solidFill>
                  <a:schemeClr val="bg1"/>
                </a:solidFill>
              </a:rPr>
              <a:t>вжитку</a:t>
            </a:r>
            <a:r>
              <a:rPr lang="ru-RU" sz="1800" dirty="0" smtClean="0">
                <a:solidFill>
                  <a:schemeClr val="bg1"/>
                </a:solidFill>
              </a:rPr>
              <a:t> (за </a:t>
            </a:r>
            <a:r>
              <a:rPr lang="ru-RU" sz="1800" dirty="0" err="1" smtClean="0">
                <a:solidFill>
                  <a:schemeClr val="bg1"/>
                </a:solidFill>
              </a:rPr>
              <a:t>винятком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складної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побутової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техніки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побутової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хімії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транспортних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засобів</a:t>
            </a:r>
            <a:r>
              <a:rPr lang="ru-RU" sz="1800" dirty="0" smtClean="0">
                <a:solidFill>
                  <a:schemeClr val="bg1"/>
                </a:solidFill>
              </a:rPr>
              <a:t>), коли </a:t>
            </a:r>
            <a:r>
              <a:rPr lang="ru-RU" sz="1800" dirty="0" err="1" smtClean="0">
                <a:solidFill>
                  <a:schemeClr val="bg1"/>
                </a:solidFill>
              </a:rPr>
              <a:t>показники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їхньої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якості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встановлені</a:t>
            </a:r>
            <a:r>
              <a:rPr lang="ru-RU" sz="1800" dirty="0" smtClean="0">
                <a:solidFill>
                  <a:schemeClr val="bg1"/>
                </a:solidFill>
              </a:rPr>
              <a:t> на </a:t>
            </a:r>
            <a:r>
              <a:rPr lang="ru-RU" sz="1800" dirty="0" err="1" smtClean="0">
                <a:solidFill>
                  <a:schemeClr val="bg1"/>
                </a:solidFill>
              </a:rPr>
              <a:t>групу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однорідної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— контрактом — для </a:t>
            </a:r>
            <a:r>
              <a:rPr lang="ru-RU" sz="18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призначеної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тільки</a:t>
            </a:r>
            <a:r>
              <a:rPr lang="ru-RU" sz="1800" dirty="0" smtClean="0">
                <a:solidFill>
                  <a:schemeClr val="bg1"/>
                </a:solidFill>
              </a:rPr>
              <a:t> для </a:t>
            </a:r>
            <a:r>
              <a:rPr lang="ru-RU" sz="1800" dirty="0" err="1" smtClean="0">
                <a:solidFill>
                  <a:schemeClr val="bg1"/>
                </a:solidFill>
              </a:rPr>
              <a:t>експорту</a:t>
            </a:r>
            <a:r>
              <a:rPr lang="ru-RU" sz="1800" dirty="0" smtClean="0">
                <a:solidFill>
                  <a:schemeClr val="bg1"/>
                </a:solidFill>
              </a:rPr>
              <a:t> (за </a:t>
            </a:r>
            <a:r>
              <a:rPr lang="ru-RU" sz="1800" dirty="0" err="1" smtClean="0">
                <a:solidFill>
                  <a:schemeClr val="bg1"/>
                </a:solidFill>
              </a:rPr>
              <a:t>дотримання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обов'язкових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вимог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безпеки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охорони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навколишнього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середовища</a:t>
            </a:r>
            <a:r>
              <a:rPr lang="ru-RU" sz="1800" dirty="0" smtClean="0">
                <a:solidFill>
                  <a:schemeClr val="bg1"/>
                </a:solidFill>
              </a:rPr>
              <a:t>).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5395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5121"/>
            <a:ext cx="8636496" cy="6480720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Організаційна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структура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робіт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endParaRPr lang="ru-RU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Держстандарт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організує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координує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функціонування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державних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стандартах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організаційно-технічні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правила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робіт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міжгалузеву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координацію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цих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робіт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включаючи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планування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розповсюдження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державних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порядок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реєстрації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нормативних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участь в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регіональної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міжнародних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договорів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організує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підготовку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спеціалістів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будівництва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організує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Мінбудархітектури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Міністерства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відомства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комітети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виконавчої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беруть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участь у роботах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організують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цю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межах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стандартизації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594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30985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Термін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введення</a:t>
            </a:r>
            <a:r>
              <a:rPr lang="ru-RU" sz="2400" dirty="0" smtClean="0">
                <a:solidFill>
                  <a:schemeClr val="bg1"/>
                </a:solidFill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</a:rPr>
              <a:t>дію</a:t>
            </a:r>
            <a:r>
              <a:rPr lang="ru-RU" sz="2400" dirty="0" smtClean="0">
                <a:solidFill>
                  <a:schemeClr val="bg1"/>
                </a:solidFill>
              </a:rPr>
              <a:t> ТУ </a:t>
            </a:r>
            <a:r>
              <a:rPr lang="ru-RU" sz="2400" dirty="0" err="1" smtClean="0">
                <a:solidFill>
                  <a:schemeClr val="bg1"/>
                </a:solidFill>
              </a:rPr>
              <a:t>встановлює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підприємство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організація</a:t>
            </a:r>
            <a:r>
              <a:rPr lang="ru-RU" sz="2400" dirty="0" smtClean="0">
                <a:solidFill>
                  <a:schemeClr val="bg1"/>
                </a:solidFill>
              </a:rPr>
              <a:t>)-</a:t>
            </a:r>
            <a:r>
              <a:rPr lang="ru-RU" sz="2400" dirty="0" err="1" smtClean="0">
                <a:solidFill>
                  <a:schemeClr val="bg1"/>
                </a:solidFill>
              </a:rPr>
              <a:t>розробник</a:t>
            </a:r>
            <a:r>
              <a:rPr lang="ru-RU" sz="2400" dirty="0" smtClean="0">
                <a:solidFill>
                  <a:schemeClr val="bg1"/>
                </a:solidFill>
              </a:rPr>
              <a:t>. За </a:t>
            </a:r>
            <a:r>
              <a:rPr lang="ru-RU" sz="2400" dirty="0" err="1" smtClean="0">
                <a:solidFill>
                  <a:schemeClr val="bg1"/>
                </a:solidFill>
              </a:rPr>
              <a:t>погодженням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із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основним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споживачем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допускається</a:t>
            </a:r>
            <a:r>
              <a:rPr lang="ru-RU" sz="2400" dirty="0" smtClean="0">
                <a:solidFill>
                  <a:schemeClr val="bg1"/>
                </a:solidFill>
              </a:rPr>
              <a:t> не </a:t>
            </a:r>
            <a:r>
              <a:rPr lang="ru-RU" sz="2400" dirty="0" err="1" smtClean="0">
                <a:solidFill>
                  <a:schemeClr val="bg1"/>
                </a:solidFill>
              </a:rPr>
              <a:t>обмежувати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їх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термін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дії</a:t>
            </a:r>
            <a:r>
              <a:rPr lang="ru-RU" sz="2400" dirty="0" smtClean="0">
                <a:solidFill>
                  <a:schemeClr val="bg1"/>
                </a:solidFill>
              </a:rPr>
              <a:t>. В такому </a:t>
            </a:r>
            <a:r>
              <a:rPr lang="ru-RU" sz="2400" dirty="0" err="1" smtClean="0">
                <a:solidFill>
                  <a:schemeClr val="bg1"/>
                </a:solidFill>
              </a:rPr>
              <a:t>разі</a:t>
            </a:r>
            <a:r>
              <a:rPr lang="ru-RU" sz="2400" dirty="0" smtClean="0">
                <a:solidFill>
                  <a:schemeClr val="bg1"/>
                </a:solidFill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</a:rPr>
              <a:t>титульній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сторінці</a:t>
            </a:r>
            <a:r>
              <a:rPr lang="ru-RU" sz="2400" dirty="0" smtClean="0">
                <a:solidFill>
                  <a:schemeClr val="bg1"/>
                </a:solidFill>
              </a:rPr>
              <a:t> повинен бути </a:t>
            </a:r>
            <a:r>
              <a:rPr lang="ru-RU" sz="2400" dirty="0" err="1" smtClean="0">
                <a:solidFill>
                  <a:schemeClr val="bg1"/>
                </a:solidFill>
              </a:rPr>
              <a:t>напис</a:t>
            </a:r>
            <a:r>
              <a:rPr lang="ru-RU" sz="2400" dirty="0" smtClean="0">
                <a:solidFill>
                  <a:schemeClr val="bg1"/>
                </a:solidFill>
              </a:rPr>
              <a:t> "Без </a:t>
            </a:r>
            <a:r>
              <a:rPr lang="ru-RU" sz="2400" dirty="0" err="1" smtClean="0">
                <a:solidFill>
                  <a:schemeClr val="bg1"/>
                </a:solidFill>
              </a:rPr>
              <a:t>обмеження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терміну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дії</a:t>
            </a:r>
            <a:r>
              <a:rPr lang="ru-RU" sz="2400" dirty="0" smtClean="0">
                <a:solidFill>
                  <a:schemeClr val="bg1"/>
                </a:solidFill>
              </a:rPr>
              <a:t>" </a:t>
            </a:r>
            <a:r>
              <a:rPr lang="ru-RU" sz="2400" dirty="0" err="1" smtClean="0">
                <a:solidFill>
                  <a:schemeClr val="bg1"/>
                </a:solidFill>
              </a:rPr>
              <a:t>Стадії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400" dirty="0" smtClean="0">
                <a:solidFill>
                  <a:schemeClr val="bg1"/>
                </a:solidFill>
              </a:rPr>
              <a:t> ТУ — </a:t>
            </a:r>
            <a:r>
              <a:rPr lang="ru-RU" sz="2400" dirty="0" err="1" smtClean="0">
                <a:solidFill>
                  <a:schemeClr val="bg1"/>
                </a:solidFill>
              </a:rPr>
              <a:t>згідно</a:t>
            </a:r>
            <a:r>
              <a:rPr lang="ru-RU" sz="2400" dirty="0" smtClean="0">
                <a:solidFill>
                  <a:schemeClr val="bg1"/>
                </a:solidFill>
              </a:rPr>
              <a:t> з ГОСТ 2. 102, ГОСТ 2.103. Основою для </a:t>
            </a:r>
            <a:r>
              <a:rPr lang="ru-RU" sz="2400" dirty="0" err="1" smtClean="0">
                <a:solidFill>
                  <a:schemeClr val="bg1"/>
                </a:solidFill>
              </a:rPr>
              <a:t>прийняття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рішення</a:t>
            </a:r>
            <a:r>
              <a:rPr lang="ru-RU" sz="2400" dirty="0" smtClean="0">
                <a:solidFill>
                  <a:schemeClr val="bg1"/>
                </a:solidFill>
              </a:rPr>
              <a:t> про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400" dirty="0" smtClean="0">
                <a:solidFill>
                  <a:schemeClr val="bg1"/>
                </a:solidFill>
              </a:rPr>
              <a:t> ТУ є: — </a:t>
            </a:r>
            <a:r>
              <a:rPr lang="ru-RU" sz="2400" dirty="0" err="1" smtClean="0">
                <a:solidFill>
                  <a:schemeClr val="bg1"/>
                </a:solidFill>
              </a:rPr>
              <a:t>технічне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2400" dirty="0" smtClean="0">
                <a:solidFill>
                  <a:schemeClr val="bg1"/>
                </a:solidFill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договір</a:t>
            </a:r>
            <a:r>
              <a:rPr lang="ru-RU" sz="2400" dirty="0" smtClean="0">
                <a:solidFill>
                  <a:schemeClr val="bg1"/>
                </a:solidFill>
              </a:rPr>
              <a:t>, контракт, протокол і т. </a:t>
            </a:r>
            <a:r>
              <a:rPr lang="ru-RU" sz="2400" dirty="0" err="1" smtClean="0">
                <a:solidFill>
                  <a:schemeClr val="bg1"/>
                </a:solidFill>
              </a:rPr>
              <a:t>ін</a:t>
            </a:r>
            <a:r>
              <a:rPr lang="ru-RU" sz="2400" dirty="0" smtClean="0">
                <a:solidFill>
                  <a:schemeClr val="bg1"/>
                </a:solidFill>
              </a:rPr>
              <a:t>.),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розроблене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затверджене</a:t>
            </a:r>
            <a:r>
              <a:rPr lang="ru-RU" sz="2400" dirty="0" smtClean="0">
                <a:solidFill>
                  <a:schemeClr val="bg1"/>
                </a:solidFill>
              </a:rPr>
              <a:t> в порядку, </a:t>
            </a:r>
            <a:r>
              <a:rPr lang="ru-RU" sz="2400" dirty="0" err="1" smtClean="0">
                <a:solidFill>
                  <a:schemeClr val="bg1"/>
                </a:solidFill>
              </a:rPr>
              <a:t>встановленому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підприємством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організацією</a:t>
            </a:r>
            <a:r>
              <a:rPr lang="ru-RU" sz="2400" dirty="0" smtClean="0">
                <a:solidFill>
                  <a:schemeClr val="bg1"/>
                </a:solidFill>
              </a:rPr>
              <a:t>) -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розробником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замовником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основним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споживачем</a:t>
            </a:r>
            <a:r>
              <a:rPr lang="ru-RU" sz="2400" dirty="0" smtClean="0">
                <a:solidFill>
                  <a:schemeClr val="bg1"/>
                </a:solidFill>
              </a:rPr>
              <a:t>); — </a:t>
            </a:r>
            <a:r>
              <a:rPr lang="ru-RU" sz="2400" dirty="0" err="1" smtClean="0">
                <a:solidFill>
                  <a:schemeClr val="bg1"/>
                </a:solidFill>
              </a:rPr>
              <a:t>державна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програма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або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директивний</a:t>
            </a:r>
            <a:r>
              <a:rPr lang="ru-RU" sz="2400" dirty="0" smtClean="0">
                <a:solidFill>
                  <a:schemeClr val="bg1"/>
                </a:solidFill>
              </a:rPr>
              <a:t> документ; — </a:t>
            </a:r>
            <a:r>
              <a:rPr lang="ru-RU" sz="2400" dirty="0" err="1" smtClean="0">
                <a:solidFill>
                  <a:schemeClr val="bg1"/>
                </a:solidFill>
              </a:rPr>
              <a:t>ініціативні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пропозиції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організації-розробників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або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організацій</a:t>
            </a:r>
            <a:r>
              <a:rPr lang="ru-RU" sz="2400" dirty="0" smtClean="0">
                <a:solidFill>
                  <a:schemeClr val="bg1"/>
                </a:solidFill>
              </a:rPr>
              <a:t>) - </a:t>
            </a:r>
            <a:r>
              <a:rPr lang="ru-RU" sz="2400" dirty="0" err="1" smtClean="0">
                <a:solidFill>
                  <a:schemeClr val="bg1"/>
                </a:solidFill>
              </a:rPr>
              <a:t>виробників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Зміни</a:t>
            </a:r>
            <a:r>
              <a:rPr lang="ru-RU" sz="2400" dirty="0" smtClean="0">
                <a:solidFill>
                  <a:schemeClr val="bg1"/>
                </a:solidFill>
              </a:rPr>
              <a:t> до ТУ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розробляють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2400" dirty="0" smtClean="0">
                <a:solidFill>
                  <a:schemeClr val="bg1"/>
                </a:solidFill>
              </a:rPr>
              <a:t>) - </a:t>
            </a:r>
            <a:r>
              <a:rPr lang="ru-RU" sz="2400" dirty="0" err="1" smtClean="0">
                <a:solidFill>
                  <a:schemeClr val="bg1"/>
                </a:solidFill>
              </a:rPr>
              <a:t>власники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оригіналів</a:t>
            </a:r>
            <a:r>
              <a:rPr lang="ru-RU" sz="2400" dirty="0" smtClean="0">
                <a:solidFill>
                  <a:schemeClr val="bg1"/>
                </a:solidFill>
              </a:rPr>
              <a:t> ТУ. Правила </a:t>
            </a:r>
            <a:r>
              <a:rPr lang="ru-RU" sz="2400" dirty="0" err="1" smtClean="0">
                <a:solidFill>
                  <a:schemeClr val="bg1"/>
                </a:solidFill>
              </a:rPr>
              <a:t>побудови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викладу</a:t>
            </a:r>
            <a:r>
              <a:rPr lang="ru-RU" sz="2400" dirty="0" smtClean="0">
                <a:solidFill>
                  <a:schemeClr val="bg1"/>
                </a:solidFill>
              </a:rPr>
              <a:t> ТУ </a:t>
            </a:r>
            <a:r>
              <a:rPr lang="ru-RU" sz="2400" dirty="0" err="1" smtClean="0">
                <a:solidFill>
                  <a:schemeClr val="bg1"/>
                </a:solidFill>
              </a:rPr>
              <a:t>регламентуються</a:t>
            </a:r>
            <a:r>
              <a:rPr lang="ru-RU" sz="2400" dirty="0" smtClean="0">
                <a:solidFill>
                  <a:schemeClr val="bg1"/>
                </a:solidFill>
              </a:rPr>
              <a:t> ДСТУ 1.5 та НД 50- 009- - 93, а </a:t>
            </a:r>
            <a:r>
              <a:rPr lang="ru-RU" sz="2400" dirty="0" err="1" smtClean="0">
                <a:solidFill>
                  <a:schemeClr val="bg1"/>
                </a:solidFill>
              </a:rPr>
              <a:t>оформлення</a:t>
            </a:r>
            <a:r>
              <a:rPr lang="ru-RU" sz="2400" dirty="0" smtClean="0">
                <a:solidFill>
                  <a:schemeClr val="bg1"/>
                </a:solidFill>
              </a:rPr>
              <a:t> — ГОСТ 2.105 та ГОСТ 2.004.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9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mtClean="0">
                <a:solidFill>
                  <a:schemeClr val="bg1"/>
                </a:solidFill>
              </a:rPr>
              <a:t>Проект ТУ підлягає узгодженню по одному з двох варіантів. Якщо рішення про постановку продукції на виробництво (чи надання послуги) виносить приймальна комісія (художньо-технічна рада, дегустаційна комісія і т. ін.), то підписання акту приймання дослідного зразка (дослідної партії) продукції членами приймальної комісії — представниками узгоджувальних  організацій означає узгодження проекту ТУ. Якщо рішення про постановку продукції на виробництво приймається без приймальної комісії, то проект ТУ підлягає узгодженню із замовником (основним споживачем). Зміни до ТУ, в тому числі їх скасування та продовження терміну дії, узгоджують у порядку, встановленому для ТУ. Для ТУ, які розробляються підприємствами (організаціями), що мають відомчу підпорядкованість, порядок їх затвердження встановлюється відповідним міністерством (відомством). В інших випадках ТУ затверджує підприємство-розробник ТУ. Позначення ТУ, що розробляються підприємствами (організаціями), які мають відомчу підпорядкованість, проводиться за правилами, встановленими міністерствами (відомствами).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ru-RU" dirty="0" err="1" smtClean="0">
                <a:solidFill>
                  <a:schemeClr val="bg1"/>
                </a:solidFill>
              </a:rPr>
              <a:t>новостворених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об'єднань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рекомендується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позначення</a:t>
            </a:r>
            <a:r>
              <a:rPr lang="ru-RU" dirty="0" smtClean="0">
                <a:solidFill>
                  <a:schemeClr val="bg1"/>
                </a:solidFill>
              </a:rPr>
              <a:t> ТУ </a:t>
            </a:r>
            <a:r>
              <a:rPr lang="ru-RU" dirty="0" err="1" smtClean="0">
                <a:solidFill>
                  <a:schemeClr val="bg1"/>
                </a:solidFill>
              </a:rPr>
              <a:t>складати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індексу</a:t>
            </a:r>
            <a:r>
              <a:rPr lang="ru-RU" dirty="0" smtClean="0">
                <a:solidFill>
                  <a:schemeClr val="bg1"/>
                </a:solidFill>
              </a:rPr>
              <a:t> документу (ТУ);</a:t>
            </a: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скороченої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держави</a:t>
            </a:r>
            <a:r>
              <a:rPr lang="ru-RU" dirty="0" smtClean="0">
                <a:solidFill>
                  <a:schemeClr val="bg1"/>
                </a:solidFill>
              </a:rPr>
              <a:t> (У);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— коду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dirty="0" smtClean="0">
                <a:solidFill>
                  <a:schemeClr val="bg1"/>
                </a:solidFill>
              </a:rPr>
              <a:t>) - </a:t>
            </a:r>
            <a:r>
              <a:rPr lang="ru-RU" dirty="0" err="1" smtClean="0">
                <a:solidFill>
                  <a:schemeClr val="bg1"/>
                </a:solidFill>
              </a:rPr>
              <a:t>власника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оригіналу</a:t>
            </a:r>
            <a:r>
              <a:rPr lang="ru-RU" dirty="0" smtClean="0">
                <a:solidFill>
                  <a:schemeClr val="bg1"/>
                </a:solidFill>
              </a:rPr>
              <a:t> ТУ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ОКПО (</a:t>
            </a:r>
            <a:r>
              <a:rPr lang="ru-RU" dirty="0" err="1" smtClean="0">
                <a:solidFill>
                  <a:schemeClr val="bg1"/>
                </a:solidFill>
              </a:rPr>
              <a:t>вісім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знаків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цифр року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72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Порядок </a:t>
            </a: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Згідно</a:t>
            </a:r>
            <a:r>
              <a:rPr lang="ru-RU" sz="2400" dirty="0" smtClean="0">
                <a:solidFill>
                  <a:schemeClr val="bg1"/>
                </a:solidFill>
              </a:rPr>
              <a:t> ДСТУ 1.4,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розробляють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затверджують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самі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Об'єктами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2400" dirty="0" smtClean="0">
                <a:solidFill>
                  <a:schemeClr val="bg1"/>
                </a:solidFill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підприємстві</a:t>
            </a:r>
            <a:r>
              <a:rPr lang="ru-RU" sz="2400" dirty="0" smtClean="0">
                <a:solidFill>
                  <a:schemeClr val="bg1"/>
                </a:solidFill>
              </a:rPr>
              <a:t> є: — </a:t>
            </a:r>
            <a:r>
              <a:rPr lang="ru-RU" sz="2400" dirty="0" err="1" smtClean="0">
                <a:solidFill>
                  <a:schemeClr val="bg1"/>
                </a:solidFill>
              </a:rPr>
              <a:t>загальні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функції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виконання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робіт</a:t>
            </a:r>
            <a:r>
              <a:rPr lang="ru-RU" sz="2400" dirty="0" smtClean="0">
                <a:solidFill>
                  <a:schemeClr val="bg1"/>
                </a:solidFill>
              </a:rPr>
              <a:t> для </a:t>
            </a:r>
            <a:r>
              <a:rPr lang="ru-RU" sz="24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якості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процесів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послуг</a:t>
            </a:r>
            <a:r>
              <a:rPr lang="ru-RU" sz="2400" dirty="0" smtClean="0">
                <a:solidFill>
                  <a:schemeClr val="bg1"/>
                </a:solidFill>
              </a:rPr>
              <a:t>), </a:t>
            </a:r>
            <a:r>
              <a:rPr lang="ru-RU" sz="2400" dirty="0" err="1" smtClean="0">
                <a:solidFill>
                  <a:schemeClr val="bg1"/>
                </a:solidFill>
              </a:rPr>
              <a:t>формування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удосконалення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системи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якості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— </a:t>
            </a:r>
            <a:r>
              <a:rPr lang="ru-RU" sz="2400" dirty="0" err="1" smtClean="0">
                <a:solidFill>
                  <a:schemeClr val="bg1"/>
                </a:solidFill>
              </a:rPr>
              <a:t>функції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управління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— </a:t>
            </a:r>
            <a:r>
              <a:rPr lang="ru-RU" sz="2400" dirty="0" err="1" smtClean="0">
                <a:solidFill>
                  <a:schemeClr val="bg1"/>
                </a:solidFill>
              </a:rPr>
              <a:t>продукція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півфабрикати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матеріали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комплектувальні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вироби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деталі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складальні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одиниці</a:t>
            </a:r>
            <a:r>
              <a:rPr lang="ru-RU" sz="2400" dirty="0" smtClean="0">
                <a:solidFill>
                  <a:schemeClr val="bg1"/>
                </a:solidFill>
              </a:rPr>
              <a:t>);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 err="1" smtClean="0">
                <a:solidFill>
                  <a:schemeClr val="bg1"/>
                </a:solidFill>
              </a:rPr>
              <a:t>процеси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виробничого</a:t>
            </a:r>
            <a:r>
              <a:rPr lang="ru-RU" sz="2400" dirty="0" smtClean="0">
                <a:solidFill>
                  <a:schemeClr val="bg1"/>
                </a:solidFill>
              </a:rPr>
              <a:t> циклу;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 err="1" smtClean="0">
                <a:solidFill>
                  <a:schemeClr val="bg1"/>
                </a:solidFill>
              </a:rPr>
              <a:t>технологічне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оснащення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інструменти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які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виробляють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застосовують</a:t>
            </a:r>
            <a:r>
              <a:rPr lang="ru-RU" sz="2400" dirty="0" smtClean="0">
                <a:solidFill>
                  <a:schemeClr val="bg1"/>
                </a:solidFill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</a:rPr>
              <a:t>даному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підприємстві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— </a:t>
            </a:r>
            <a:r>
              <a:rPr lang="ru-RU" sz="2400" dirty="0" err="1" smtClean="0">
                <a:solidFill>
                  <a:schemeClr val="bg1"/>
                </a:solidFill>
              </a:rPr>
              <a:t>послуги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що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надаються</a:t>
            </a:r>
            <a:r>
              <a:rPr lang="ru-RU" sz="2400" dirty="0" smtClean="0">
                <a:solidFill>
                  <a:schemeClr val="bg1"/>
                </a:solidFill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</a:rPr>
              <a:t>підприємстві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8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 err="1" smtClean="0">
                <a:solidFill>
                  <a:schemeClr val="bg1"/>
                </a:solidFill>
              </a:rPr>
              <a:t>продукцію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призначену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самостійної</a:t>
            </a:r>
            <a:r>
              <a:rPr lang="ru-RU" dirty="0" smtClean="0">
                <a:solidFill>
                  <a:schemeClr val="bg1"/>
                </a:solidFill>
              </a:rPr>
              <a:t> поставки, </a:t>
            </a:r>
            <a:r>
              <a:rPr lang="ru-RU" dirty="0" err="1" smtClean="0">
                <a:solidFill>
                  <a:schemeClr val="bg1"/>
                </a:solidFill>
              </a:rPr>
              <a:t>стандарти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розробляють</a:t>
            </a:r>
            <a:r>
              <a:rPr lang="ru-RU" dirty="0" smtClean="0">
                <a:solidFill>
                  <a:schemeClr val="bg1"/>
                </a:solidFill>
              </a:rPr>
              <a:t>. Порядок </a:t>
            </a: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погодження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реєстрації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видання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, перегляду, </a:t>
            </a:r>
            <a:r>
              <a:rPr lang="ru-RU" dirty="0" err="1" smtClean="0">
                <a:solidFill>
                  <a:schemeClr val="bg1"/>
                </a:solidFill>
              </a:rPr>
              <a:t>внесення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скасування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встановлює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підприємство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урахуванням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</a:t>
            </a:r>
            <a:r>
              <a:rPr lang="ru-RU" dirty="0" smtClean="0">
                <a:solidFill>
                  <a:schemeClr val="bg1"/>
                </a:solidFill>
              </a:rPr>
              <a:t> ДСТУ 1.4. </a:t>
            </a:r>
            <a:r>
              <a:rPr lang="ru-RU" dirty="0" err="1" smtClean="0">
                <a:solidFill>
                  <a:schemeClr val="bg1"/>
                </a:solidFill>
              </a:rPr>
              <a:t>Побудова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виклад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оформлення</a:t>
            </a:r>
            <a:r>
              <a:rPr lang="ru-RU" dirty="0" smtClean="0">
                <a:solidFill>
                  <a:schemeClr val="bg1"/>
                </a:solidFill>
              </a:rPr>
              <a:t> стандарту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згідно</a:t>
            </a:r>
            <a:r>
              <a:rPr lang="ru-RU" dirty="0" smtClean="0">
                <a:solidFill>
                  <a:schemeClr val="bg1"/>
                </a:solidFill>
              </a:rPr>
              <a:t> ДСТУ 1,5. Стандарт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затверджує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службова</a:t>
            </a:r>
            <a:r>
              <a:rPr lang="ru-RU" dirty="0" smtClean="0">
                <a:solidFill>
                  <a:schemeClr val="bg1"/>
                </a:solidFill>
              </a:rPr>
              <a:t> особа, </a:t>
            </a:r>
            <a:r>
              <a:rPr lang="ru-RU" dirty="0" err="1" smtClean="0">
                <a:solidFill>
                  <a:schemeClr val="bg1"/>
                </a:solidFill>
              </a:rPr>
              <a:t>якій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надано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право, </a:t>
            </a:r>
            <a:r>
              <a:rPr lang="ru-RU" dirty="0" err="1" smtClean="0">
                <a:solidFill>
                  <a:schemeClr val="bg1"/>
                </a:solidFill>
              </a:rPr>
              <a:t>підписом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наказом з датою </a:t>
            </a:r>
            <a:r>
              <a:rPr lang="ru-RU" dirty="0" err="1" smtClean="0">
                <a:solidFill>
                  <a:schemeClr val="bg1"/>
                </a:solidFill>
              </a:rPr>
              <a:t>надання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чинності</a:t>
            </a:r>
            <a:r>
              <a:rPr lang="ru-RU" dirty="0" smtClean="0">
                <a:solidFill>
                  <a:schemeClr val="bg1"/>
                </a:solidFill>
              </a:rPr>
              <a:t>. Стандарт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не повинен </a:t>
            </a:r>
            <a:r>
              <a:rPr lang="ru-RU" dirty="0" err="1" smtClean="0">
                <a:solidFill>
                  <a:schemeClr val="bg1"/>
                </a:solidFill>
              </a:rPr>
              <a:t>суперечити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обов'язковим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вимогам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державних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чинних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міждержавних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галузевих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стандартів</a:t>
            </a:r>
            <a:r>
              <a:rPr lang="ru-RU" dirty="0" smtClean="0">
                <a:solidFill>
                  <a:schemeClr val="bg1"/>
                </a:solidFill>
              </a:rPr>
              <a:t>. Стандарт </a:t>
            </a:r>
            <a:r>
              <a:rPr lang="ru-RU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підлягає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реєстрації</a:t>
            </a:r>
            <a:r>
              <a:rPr lang="ru-RU" dirty="0" smtClean="0">
                <a:solidFill>
                  <a:schemeClr val="bg1"/>
                </a:solidFill>
              </a:rPr>
              <a:t> в органах </a:t>
            </a:r>
            <a:r>
              <a:rPr lang="ru-RU" dirty="0" err="1" smtClean="0">
                <a:solidFill>
                  <a:schemeClr val="bg1"/>
                </a:solidFill>
              </a:rPr>
              <a:t>Держстандарту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0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221088"/>
            <a:ext cx="8568952" cy="2060848"/>
          </a:xfrm>
        </p:spPr>
        <p:txBody>
          <a:bodyPr>
            <a:noAutofit/>
          </a:bodyPr>
          <a:lstStyle/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Організацію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експертизи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погодження</a:t>
            </a:r>
            <a:r>
              <a:rPr lang="ru-RU" sz="1800" dirty="0" smtClean="0">
                <a:solidFill>
                  <a:schemeClr val="bg1"/>
                </a:solidFill>
              </a:rPr>
              <a:t> і</a:t>
            </a: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підготовки</a:t>
            </a:r>
            <a:r>
              <a:rPr lang="ru-RU" sz="1800" dirty="0" smtClean="0">
                <a:solidFill>
                  <a:schemeClr val="bg1"/>
                </a:solidFill>
              </a:rPr>
              <a:t> до </a:t>
            </a:r>
            <a:r>
              <a:rPr lang="ru-RU" sz="18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державних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1800" dirty="0" smtClean="0">
                <a:solidFill>
                  <a:schemeClr val="bg1"/>
                </a:solidFill>
              </a:rPr>
              <a:t> і </a:t>
            </a:r>
            <a:r>
              <a:rPr lang="ru-RU" sz="1800" dirty="0" err="1" smtClean="0">
                <a:solidFill>
                  <a:schemeClr val="bg1"/>
                </a:solidFill>
              </a:rPr>
              <a:t>інших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нормативних</a:t>
            </a:r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документів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із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, а </a:t>
            </a:r>
            <a:r>
              <a:rPr lang="ru-RU" sz="1800" dirty="0" err="1" smtClean="0">
                <a:solidFill>
                  <a:schemeClr val="bg1"/>
                </a:solidFill>
              </a:rPr>
              <a:t>також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проведення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робіт</a:t>
            </a:r>
            <a:r>
              <a:rPr lang="ru-RU" sz="1800" dirty="0" smtClean="0">
                <a:solidFill>
                  <a:schemeClr val="bg1"/>
                </a:solidFill>
              </a:rPr>
              <a:t> з </a:t>
            </a:r>
            <a:r>
              <a:rPr lang="ru-RU" sz="1800" dirty="0" err="1" smtClean="0">
                <a:solidFill>
                  <a:schemeClr val="bg1"/>
                </a:solidFill>
              </a:rPr>
              <a:t>міжнародної</a:t>
            </a:r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ru-RU" sz="1800" dirty="0" err="1" smtClean="0">
                <a:solidFill>
                  <a:schemeClr val="bg1"/>
                </a:solidFill>
              </a:rPr>
              <a:t>регіональної</a:t>
            </a:r>
            <a:r>
              <a:rPr lang="ru-RU" sz="1800" dirty="0" smtClean="0">
                <a:solidFill>
                  <a:schemeClr val="bg1"/>
                </a:solidFill>
              </a:rPr>
              <a:t>)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проводять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комітети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Державні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 за </a:t>
            </a:r>
            <a:r>
              <a:rPr lang="ru-RU" sz="1800" dirty="0" err="1" smtClean="0">
                <a:solidFill>
                  <a:schemeClr val="bg1"/>
                </a:solidFill>
              </a:rPr>
              <a:t>дорученням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Держстандарту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України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можутьрозробляти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також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1800" dirty="0" smtClean="0">
                <a:solidFill>
                  <a:schemeClr val="bg1"/>
                </a:solidFill>
              </a:rPr>
              <a:t>, установи і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які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мають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увідповідній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галузі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необхідний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науково-технічний</a:t>
            </a:r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потенціал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1800" dirty="0" smtClean="0">
                <a:solidFill>
                  <a:schemeClr val="bg1"/>
                </a:solidFill>
              </a:rPr>
              <a:t>  </a:t>
            </a:r>
            <a:r>
              <a:rPr lang="ru-RU" sz="1800" dirty="0" err="1" smtClean="0">
                <a:solidFill>
                  <a:schemeClr val="bg1"/>
                </a:solidFill>
              </a:rPr>
              <a:t>науково-технічних</a:t>
            </a:r>
            <a:r>
              <a:rPr lang="ru-RU" sz="1800" dirty="0" smtClean="0">
                <a:solidFill>
                  <a:schemeClr val="bg1"/>
                </a:solidFill>
              </a:rPr>
              <a:t>  і  </a:t>
            </a:r>
            <a:r>
              <a:rPr lang="ru-RU" sz="1800" dirty="0" err="1" smtClean="0">
                <a:solidFill>
                  <a:schemeClr val="bg1"/>
                </a:solidFill>
              </a:rPr>
              <a:t>інженерних</a:t>
            </a:r>
            <a:r>
              <a:rPr lang="ru-RU" sz="1800" dirty="0" smtClean="0">
                <a:solidFill>
                  <a:schemeClr val="bg1"/>
                </a:solidFill>
              </a:rPr>
              <a:t>  </a:t>
            </a:r>
            <a:r>
              <a:rPr lang="ru-RU" sz="1800" dirty="0" err="1" smtClean="0">
                <a:solidFill>
                  <a:schemeClr val="bg1"/>
                </a:solidFill>
              </a:rPr>
              <a:t>товариств</a:t>
            </a:r>
            <a:r>
              <a:rPr lang="ru-RU" sz="1800" dirty="0" smtClean="0">
                <a:solidFill>
                  <a:schemeClr val="bg1"/>
                </a:solidFill>
              </a:rPr>
              <a:t>  і  </a:t>
            </a:r>
            <a:r>
              <a:rPr lang="ru-RU" sz="1800" dirty="0" err="1" smtClean="0">
                <a:solidFill>
                  <a:schemeClr val="bg1"/>
                </a:solidFill>
              </a:rPr>
              <a:t>спілок</a:t>
            </a:r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розробляють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самі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товариства</a:t>
            </a:r>
            <a:r>
              <a:rPr lang="ru-RU" sz="1800" dirty="0" smtClean="0">
                <a:solidFill>
                  <a:schemeClr val="bg1"/>
                </a:solidFill>
              </a:rPr>
              <a:t> і </a:t>
            </a:r>
            <a:r>
              <a:rPr lang="ru-RU" sz="1800" dirty="0" err="1" smtClean="0">
                <a:solidFill>
                  <a:schemeClr val="bg1"/>
                </a:solidFill>
              </a:rPr>
              <a:t>спілки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Служби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1800" dirty="0" smtClean="0">
                <a:solidFill>
                  <a:schemeClr val="bg1"/>
                </a:solidFill>
              </a:rPr>
              <a:t>)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розробляють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1800" dirty="0" err="1" smtClean="0">
                <a:solidFill>
                  <a:schemeClr val="bg1"/>
                </a:solidFill>
              </a:rPr>
              <a:t>Роботи</a:t>
            </a:r>
            <a:r>
              <a:rPr lang="ru-RU" sz="1800" dirty="0" smtClean="0">
                <a:solidFill>
                  <a:schemeClr val="bg1"/>
                </a:solidFill>
              </a:rPr>
              <a:t> з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здійснюють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відповідно</a:t>
            </a:r>
            <a:r>
              <a:rPr lang="ru-RU" sz="1800" dirty="0" smtClean="0">
                <a:solidFill>
                  <a:schemeClr val="bg1"/>
                </a:solidFill>
              </a:rPr>
              <a:t> до </a:t>
            </a:r>
            <a:r>
              <a:rPr lang="ru-RU" sz="1800" dirty="0" err="1" smtClean="0">
                <a:solidFill>
                  <a:schemeClr val="bg1"/>
                </a:solidFill>
              </a:rPr>
              <a:t>річного</a:t>
            </a:r>
            <a:r>
              <a:rPr lang="ru-RU" sz="1800" dirty="0" smtClean="0">
                <a:solidFill>
                  <a:schemeClr val="bg1"/>
                </a:solidFill>
              </a:rPr>
              <a:t> плану, </a:t>
            </a:r>
            <a:r>
              <a:rPr lang="ru-RU" sz="1800" dirty="0" err="1" smtClean="0">
                <a:solidFill>
                  <a:schemeClr val="bg1"/>
                </a:solidFill>
              </a:rPr>
              <a:t>який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формують</a:t>
            </a:r>
            <a:r>
              <a:rPr lang="ru-RU" sz="1800" dirty="0" smtClean="0">
                <a:solidFill>
                  <a:schemeClr val="bg1"/>
                </a:solidFill>
              </a:rPr>
              <a:t> на </a:t>
            </a:r>
            <a:r>
              <a:rPr lang="ru-RU" sz="1800" dirty="0" err="1" smtClean="0">
                <a:solidFill>
                  <a:schemeClr val="bg1"/>
                </a:solidFill>
              </a:rPr>
              <a:t>основі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довгострокових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програм</a:t>
            </a:r>
            <a:r>
              <a:rPr lang="ru-RU" sz="1800" dirty="0" smtClean="0">
                <a:solidFill>
                  <a:schemeClr val="bg1"/>
                </a:solidFill>
              </a:rPr>
              <a:t> і </a:t>
            </a:r>
            <a:r>
              <a:rPr lang="ru-RU" sz="1800" dirty="0" err="1" smtClean="0">
                <a:solidFill>
                  <a:schemeClr val="bg1"/>
                </a:solidFill>
              </a:rPr>
              <a:t>проектів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планів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роботи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із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r>
              <a:rPr lang="ru-RU" sz="1800" dirty="0" err="1" smtClean="0">
                <a:solidFill>
                  <a:schemeClr val="bg1"/>
                </a:solidFill>
              </a:rPr>
              <a:t>Відповідальність</a:t>
            </a:r>
            <a:r>
              <a:rPr lang="ru-RU" sz="1800" dirty="0" smtClean="0">
                <a:solidFill>
                  <a:schemeClr val="bg1"/>
                </a:solidFill>
              </a:rPr>
              <a:t> за </a:t>
            </a:r>
            <a:r>
              <a:rPr lang="ru-RU" sz="1800" dirty="0" err="1" smtClean="0">
                <a:solidFill>
                  <a:schemeClr val="bg1"/>
                </a:solidFill>
              </a:rPr>
              <a:t>відповідність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нормативних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документів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із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вимогам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актів</a:t>
            </a:r>
            <a:r>
              <a:rPr lang="ru-RU" sz="1800" dirty="0" smtClean="0">
                <a:solidFill>
                  <a:schemeClr val="bg1"/>
                </a:solidFill>
              </a:rPr>
              <a:t> чинного </a:t>
            </a:r>
            <a:r>
              <a:rPr lang="ru-RU" sz="1800" dirty="0" err="1" smtClean="0">
                <a:solidFill>
                  <a:schemeClr val="bg1"/>
                </a:solidFill>
              </a:rPr>
              <a:t>законодавства</a:t>
            </a:r>
            <a:r>
              <a:rPr lang="ru-RU" sz="1800" dirty="0" smtClean="0">
                <a:solidFill>
                  <a:schemeClr val="bg1"/>
                </a:solidFill>
              </a:rPr>
              <a:t>, а </a:t>
            </a:r>
            <a:r>
              <a:rPr lang="ru-RU" sz="1800" dirty="0" err="1" smtClean="0">
                <a:solidFill>
                  <a:schemeClr val="bg1"/>
                </a:solidFill>
              </a:rPr>
              <a:t>також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їх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науково-технічний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рівень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несуть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розробники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1800" dirty="0" smtClean="0">
                <a:solidFill>
                  <a:schemeClr val="bg1"/>
                </a:solidFill>
              </a:rPr>
              <a:t> та установи, </a:t>
            </a:r>
            <a:r>
              <a:rPr lang="ru-RU" sz="1800" dirty="0" err="1" smtClean="0">
                <a:solidFill>
                  <a:schemeClr val="bg1"/>
                </a:solidFill>
              </a:rPr>
              <a:t>які</a:t>
            </a:r>
            <a:r>
              <a:rPr lang="ru-RU" sz="1800" dirty="0" smtClean="0">
                <a:solidFill>
                  <a:schemeClr val="bg1"/>
                </a:solidFill>
              </a:rPr>
              <a:t> провели </a:t>
            </a:r>
            <a:r>
              <a:rPr lang="ru-RU" sz="1800" dirty="0" err="1" smtClean="0">
                <a:solidFill>
                  <a:schemeClr val="bg1"/>
                </a:solidFill>
              </a:rPr>
              <a:t>їх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експертизу</a:t>
            </a:r>
            <a:r>
              <a:rPr lang="ru-RU" sz="1800" dirty="0" smtClean="0">
                <a:solidFill>
                  <a:schemeClr val="bg1"/>
                </a:solidFill>
              </a:rPr>
              <a:t>, і </a:t>
            </a:r>
            <a:r>
              <a:rPr lang="ru-RU" sz="1800" dirty="0" err="1" smtClean="0">
                <a:solidFill>
                  <a:schemeClr val="bg1"/>
                </a:solidFill>
              </a:rPr>
              <a:t>органи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1800" dirty="0" smtClean="0">
                <a:solidFill>
                  <a:schemeClr val="bg1"/>
                </a:solidFill>
              </a:rPr>
              <a:t>, установи, </a:t>
            </a:r>
            <a:r>
              <a:rPr lang="ru-RU" sz="18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громадяни-суб'єкти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підприємницької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що</a:t>
            </a:r>
            <a:r>
              <a:rPr lang="ru-RU" sz="1800" dirty="0" smtClean="0">
                <a:solidFill>
                  <a:schemeClr val="bg1"/>
                </a:solidFill>
              </a:rPr>
              <a:t> затвердили </a:t>
            </a:r>
            <a:r>
              <a:rPr lang="ru-RU" sz="1800" dirty="0" err="1" smtClean="0">
                <a:solidFill>
                  <a:schemeClr val="bg1"/>
                </a:solidFill>
              </a:rPr>
              <a:t>ці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документи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60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-29845" y="3140968"/>
            <a:ext cx="9289032" cy="1500187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Порядок </a:t>
            </a:r>
            <a:r>
              <a:rPr lang="ru-RU" sz="26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600" dirty="0" smtClean="0">
                <a:solidFill>
                  <a:schemeClr val="bg1"/>
                </a:solidFill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</a:rPr>
              <a:t>узгодження</a:t>
            </a:r>
            <a:r>
              <a:rPr lang="ru-RU" sz="2600" dirty="0" smtClean="0">
                <a:solidFill>
                  <a:schemeClr val="bg1"/>
                </a:solidFill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2600" dirty="0" smtClean="0">
                <a:solidFill>
                  <a:schemeClr val="bg1"/>
                </a:solidFill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</a:rPr>
              <a:t>розповсюдження</a:t>
            </a:r>
            <a:r>
              <a:rPr lang="ru-RU" sz="2600" dirty="0" smtClean="0">
                <a:solidFill>
                  <a:schemeClr val="bg1"/>
                </a:solidFill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</a:rPr>
              <a:t>перевірки</a:t>
            </a:r>
            <a:r>
              <a:rPr lang="ru-RU" sz="2600" dirty="0" smtClean="0">
                <a:solidFill>
                  <a:schemeClr val="bg1"/>
                </a:solidFill>
              </a:rPr>
              <a:t>, перегляду, </a:t>
            </a:r>
            <a:r>
              <a:rPr lang="ru-RU" sz="2600" dirty="0" err="1" smtClean="0">
                <a:solidFill>
                  <a:schemeClr val="bg1"/>
                </a:solidFill>
              </a:rPr>
              <a:t>зміни</a:t>
            </a:r>
            <a:r>
              <a:rPr lang="ru-RU" sz="2600" dirty="0" smtClean="0">
                <a:solidFill>
                  <a:schemeClr val="bg1"/>
                </a:solidFill>
              </a:rPr>
              <a:t> та </a:t>
            </a:r>
            <a:r>
              <a:rPr lang="ru-RU" sz="2600" dirty="0" err="1" smtClean="0">
                <a:solidFill>
                  <a:schemeClr val="bg1"/>
                </a:solidFill>
              </a:rPr>
              <a:t>скасування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регламентовано</a:t>
            </a:r>
            <a:r>
              <a:rPr lang="ru-RU" sz="2600" dirty="0" smtClean="0">
                <a:solidFill>
                  <a:schemeClr val="bg1"/>
                </a:solidFill>
              </a:rPr>
              <a:t>: для </a:t>
            </a:r>
            <a:r>
              <a:rPr lang="ru-RU" sz="2600" dirty="0" err="1" smtClean="0">
                <a:solidFill>
                  <a:schemeClr val="bg1"/>
                </a:solidFill>
              </a:rPr>
              <a:t>державних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600" dirty="0" smtClean="0">
                <a:solidFill>
                  <a:schemeClr val="bg1"/>
                </a:solidFill>
              </a:rPr>
              <a:t> — ДСТУ 1.2, </a:t>
            </a:r>
            <a:r>
              <a:rPr lang="ru-RU" sz="2600" dirty="0" err="1" smtClean="0">
                <a:solidFill>
                  <a:schemeClr val="bg1"/>
                </a:solidFill>
              </a:rPr>
              <a:t>технічних</a:t>
            </a:r>
            <a:r>
              <a:rPr lang="ru-RU" sz="2600" dirty="0" smtClean="0">
                <a:solidFill>
                  <a:schemeClr val="bg1"/>
                </a:solidFill>
              </a:rPr>
              <a:t> умов — ДСТУ 1.3, </a:t>
            </a:r>
            <a:r>
              <a:rPr lang="ru-RU" sz="26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sz="2600" dirty="0" smtClean="0">
                <a:solidFill>
                  <a:schemeClr val="bg1"/>
                </a:solidFill>
              </a:rPr>
              <a:t> — ДСТУ 1.4. Порядок для </a:t>
            </a:r>
            <a:r>
              <a:rPr lang="ru-RU" sz="2600" dirty="0" err="1" smtClean="0">
                <a:solidFill>
                  <a:schemeClr val="bg1"/>
                </a:solidFill>
              </a:rPr>
              <a:t>галузевих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встановлює</a:t>
            </a:r>
            <a:r>
              <a:rPr lang="ru-RU" sz="2600" dirty="0" smtClean="0">
                <a:solidFill>
                  <a:schemeClr val="bg1"/>
                </a:solidFill>
              </a:rPr>
              <a:t> орган, до </a:t>
            </a:r>
            <a:r>
              <a:rPr lang="ru-RU" sz="2600" dirty="0" err="1" smtClean="0">
                <a:solidFill>
                  <a:schemeClr val="bg1"/>
                </a:solidFill>
              </a:rPr>
              <a:t>сфери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управління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якого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входять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sz="2600" dirty="0" smtClean="0">
                <a:solidFill>
                  <a:schemeClr val="bg1"/>
                </a:solidFill>
              </a:rPr>
              <a:t>, установи,</a:t>
            </a:r>
          </a:p>
          <a:p>
            <a:pPr algn="ctr"/>
            <a:r>
              <a:rPr lang="ru-RU" sz="2600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sz="2600" dirty="0" smtClean="0">
                <a:solidFill>
                  <a:schemeClr val="bg1"/>
                </a:solidFill>
              </a:rPr>
              <a:t>, на </a:t>
            </a:r>
            <a:r>
              <a:rPr lang="ru-RU" sz="2600" dirty="0" err="1" smtClean="0">
                <a:solidFill>
                  <a:schemeClr val="bg1"/>
                </a:solidFill>
              </a:rPr>
              <a:t>які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поширюється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дія</a:t>
            </a:r>
            <a:r>
              <a:rPr lang="ru-RU" sz="2600" dirty="0" smtClean="0">
                <a:solidFill>
                  <a:schemeClr val="bg1"/>
                </a:solidFill>
              </a:rPr>
              <a:t> стандарту, а для </a:t>
            </a:r>
            <a:r>
              <a:rPr lang="ru-RU" sz="2600" dirty="0" err="1" smtClean="0">
                <a:solidFill>
                  <a:schemeClr val="bg1"/>
                </a:solidFill>
              </a:rPr>
              <a:t>стандартів</a:t>
            </a:r>
            <a:endParaRPr lang="ru-RU" sz="2600" dirty="0" smtClean="0">
              <a:solidFill>
                <a:schemeClr val="bg1"/>
              </a:solidFill>
            </a:endParaRPr>
          </a:p>
          <a:p>
            <a:pPr algn="ctr"/>
            <a:r>
              <a:rPr lang="ru-RU" sz="2600" dirty="0" err="1" smtClean="0">
                <a:solidFill>
                  <a:schemeClr val="bg1"/>
                </a:solidFill>
              </a:rPr>
              <a:t>науково-технічних</a:t>
            </a:r>
            <a:r>
              <a:rPr lang="ru-RU" sz="2600" dirty="0" smtClean="0">
                <a:solidFill>
                  <a:schemeClr val="bg1"/>
                </a:solidFill>
              </a:rPr>
              <a:t> і </a:t>
            </a:r>
            <a:r>
              <a:rPr lang="ru-RU" sz="2600" dirty="0" err="1" smtClean="0">
                <a:solidFill>
                  <a:schemeClr val="bg1"/>
                </a:solidFill>
              </a:rPr>
              <a:t>інженерних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товариств</a:t>
            </a:r>
            <a:r>
              <a:rPr lang="ru-RU" sz="2600" dirty="0" smtClean="0">
                <a:solidFill>
                  <a:schemeClr val="bg1"/>
                </a:solidFill>
              </a:rPr>
              <a:t> — </a:t>
            </a:r>
            <a:r>
              <a:rPr lang="ru-RU" sz="2600" dirty="0" err="1" smtClean="0">
                <a:solidFill>
                  <a:schemeClr val="bg1"/>
                </a:solidFill>
              </a:rPr>
              <a:t>встановлюють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їхні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статутні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органи</a:t>
            </a:r>
            <a:r>
              <a:rPr lang="ru-RU" sz="2600" dirty="0" smtClean="0">
                <a:solidFill>
                  <a:schemeClr val="bg1"/>
                </a:solidFill>
              </a:rPr>
              <a:t>.</a:t>
            </a:r>
            <a:endParaRPr lang="ru-RU" sz="26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725144"/>
            <a:ext cx="3328694" cy="20045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6573330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err="1" smtClean="0">
                <a:solidFill>
                  <a:schemeClr val="bg1"/>
                </a:solidFill>
              </a:rPr>
              <a:t>Загальні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вимоги</a:t>
            </a:r>
            <a:r>
              <a:rPr lang="ru-RU" sz="3600" b="1" dirty="0" smtClean="0">
                <a:solidFill>
                  <a:schemeClr val="bg1"/>
                </a:solidFill>
              </a:rPr>
              <a:t> до </a:t>
            </a:r>
            <a:r>
              <a:rPr lang="ru-RU" sz="3600" b="1" dirty="0" err="1" smtClean="0">
                <a:solidFill>
                  <a:schemeClr val="bg1"/>
                </a:solidFill>
              </a:rPr>
              <a:t>побудови</a:t>
            </a:r>
            <a:r>
              <a:rPr lang="ru-RU" sz="3600" b="1" dirty="0" smtClean="0">
                <a:solidFill>
                  <a:schemeClr val="bg1"/>
                </a:solidFill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</a:rPr>
              <a:t>викладу</a:t>
            </a:r>
            <a:r>
              <a:rPr lang="ru-RU" sz="3600" b="1" dirty="0" smtClean="0">
                <a:solidFill>
                  <a:schemeClr val="bg1"/>
                </a:solidFill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</a:rPr>
              <a:t>оформлення</a:t>
            </a:r>
            <a:r>
              <a:rPr lang="ru-RU" sz="3600" b="1" dirty="0" smtClean="0">
                <a:solidFill>
                  <a:schemeClr val="bg1"/>
                </a:solidFill>
              </a:rPr>
              <a:t> та </a:t>
            </a:r>
            <a:r>
              <a:rPr lang="ru-RU" sz="3600" b="1" dirty="0" err="1" smtClean="0">
                <a:solidFill>
                  <a:schemeClr val="bg1"/>
                </a:solidFill>
              </a:rPr>
              <a:t>змісту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стандартів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Ці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вимоги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регламентовані</a:t>
            </a:r>
            <a:r>
              <a:rPr lang="ru-RU" sz="2400" dirty="0" smtClean="0">
                <a:solidFill>
                  <a:schemeClr val="bg1"/>
                </a:solidFill>
              </a:rPr>
              <a:t> ДСТУ 1.5. </a:t>
            </a:r>
            <a:r>
              <a:rPr lang="ru-RU" sz="2400" dirty="0" err="1" smtClean="0">
                <a:solidFill>
                  <a:schemeClr val="bg1"/>
                </a:solidFill>
              </a:rPr>
              <a:t>Розглянемо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детальніше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вимоги</a:t>
            </a:r>
            <a:r>
              <a:rPr lang="ru-RU" sz="2400" dirty="0" smtClean="0">
                <a:solidFill>
                  <a:schemeClr val="bg1"/>
                </a:solidFill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</a:rPr>
              <a:t>змісту</a:t>
            </a:r>
            <a:r>
              <a:rPr lang="ru-RU" sz="2400" dirty="0" smtClean="0">
                <a:solidFill>
                  <a:schemeClr val="bg1"/>
                </a:solidFill>
              </a:rPr>
              <a:t> і </a:t>
            </a:r>
            <a:r>
              <a:rPr lang="ru-RU" sz="2400" dirty="0" err="1" smtClean="0">
                <a:solidFill>
                  <a:schemeClr val="bg1"/>
                </a:solidFill>
              </a:rPr>
              <a:t>позначення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стандартів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Основоположні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організаційно-методичні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встановлюють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-  </a:t>
            </a:r>
            <a:r>
              <a:rPr lang="ru-RU" sz="2400" dirty="0" err="1" smtClean="0">
                <a:solidFill>
                  <a:schemeClr val="bg1"/>
                </a:solidFill>
              </a:rPr>
              <a:t>цілі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задачі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класифікаційні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структури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об'єктів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різного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призначення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загальні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організаційно-технічні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положення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щодо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проведення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робіт</a:t>
            </a:r>
            <a:r>
              <a:rPr lang="ru-RU" sz="2400" dirty="0" smtClean="0">
                <a:solidFill>
                  <a:schemeClr val="bg1"/>
                </a:solidFill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</a:rPr>
              <a:t>певній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галузі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2400" dirty="0" smtClean="0">
                <a:solidFill>
                  <a:schemeClr val="bg1"/>
                </a:solidFill>
              </a:rPr>
              <a:t> і т. </a:t>
            </a:r>
            <a:r>
              <a:rPr lang="ru-RU" sz="2400" dirty="0" err="1" smtClean="0">
                <a:solidFill>
                  <a:schemeClr val="bg1"/>
                </a:solidFill>
              </a:rPr>
              <a:t>ін</a:t>
            </a:r>
            <a:r>
              <a:rPr lang="ru-RU" sz="2400" dirty="0" smtClean="0">
                <a:solidFill>
                  <a:schemeClr val="bg1"/>
                </a:solidFill>
              </a:rPr>
              <a:t>.;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 порядок (правила) </a:t>
            </a:r>
            <a:r>
              <a:rPr lang="ru-RU" sz="24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2400" dirty="0" smtClean="0">
                <a:solidFill>
                  <a:schemeClr val="bg1"/>
                </a:solidFill>
              </a:rPr>
              <a:t> і </a:t>
            </a:r>
            <a:r>
              <a:rPr lang="ru-RU" sz="2400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нормативних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конструкторських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технологічних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проектних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програмних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документів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9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17526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Основоположні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загально-технічні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встановлюють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-  </a:t>
            </a:r>
            <a:r>
              <a:rPr lang="ru-RU" sz="1800" dirty="0" err="1" smtClean="0">
                <a:solidFill>
                  <a:schemeClr val="bg1"/>
                </a:solidFill>
              </a:rPr>
              <a:t>науково-технічні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терміни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їх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визначення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що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багаторазово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вживаються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у </a:t>
            </a:r>
            <a:r>
              <a:rPr lang="ru-RU" sz="1800" dirty="0" err="1" smtClean="0">
                <a:solidFill>
                  <a:schemeClr val="bg1"/>
                </a:solidFill>
              </a:rPr>
              <a:t>всіх</a:t>
            </a:r>
            <a:r>
              <a:rPr lang="ru-RU" sz="1800" dirty="0" smtClean="0">
                <a:solidFill>
                  <a:schemeClr val="bg1"/>
                </a:solidFill>
              </a:rPr>
              <a:t> сферах народного </a:t>
            </a:r>
            <a:r>
              <a:rPr lang="ru-RU" sz="1800" dirty="0" err="1" smtClean="0">
                <a:solidFill>
                  <a:schemeClr val="bg1"/>
                </a:solidFill>
              </a:rPr>
              <a:t>господарства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-  </a:t>
            </a:r>
            <a:r>
              <a:rPr lang="ru-RU" sz="1800" dirty="0" err="1" smtClean="0">
                <a:solidFill>
                  <a:schemeClr val="bg1"/>
                </a:solidFill>
              </a:rPr>
              <a:t>умовні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позначення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назви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коди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позначки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символи</a:t>
            </a:r>
            <a:r>
              <a:rPr lang="ru-RU" sz="1800" dirty="0" smtClean="0">
                <a:solidFill>
                  <a:schemeClr val="bg1"/>
                </a:solidFill>
              </a:rPr>
              <a:t> і </a:t>
            </a:r>
            <a:r>
              <a:rPr lang="ru-RU" sz="1800" dirty="0" err="1" smtClean="0">
                <a:solidFill>
                  <a:schemeClr val="bg1"/>
                </a:solidFill>
              </a:rPr>
              <a:t>т.ін</a:t>
            </a:r>
            <a:r>
              <a:rPr lang="ru-RU" sz="1800" dirty="0" smtClean="0">
                <a:solidFill>
                  <a:schemeClr val="bg1"/>
                </a:solidFill>
              </a:rPr>
              <a:t>.) для </a:t>
            </a:r>
            <a:r>
              <a:rPr lang="ru-RU" sz="1800" dirty="0" err="1" smtClean="0">
                <a:solidFill>
                  <a:schemeClr val="bg1"/>
                </a:solidFill>
              </a:rPr>
              <a:t>різних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err="1" smtClean="0">
                <a:solidFill>
                  <a:schemeClr val="bg1"/>
                </a:solidFill>
              </a:rPr>
              <a:t>об'єктів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їхнє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цифрове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літерно-цифрове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позначення</a:t>
            </a:r>
            <a:r>
              <a:rPr lang="ru-RU" sz="1800" dirty="0" smtClean="0">
                <a:solidFill>
                  <a:schemeClr val="bg1"/>
                </a:solidFill>
              </a:rPr>
              <a:t>, у т.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ч. </a:t>
            </a:r>
            <a:r>
              <a:rPr lang="ru-RU" sz="1800" dirty="0" err="1" smtClean="0">
                <a:solidFill>
                  <a:schemeClr val="bg1"/>
                </a:solidFill>
              </a:rPr>
              <a:t>позначення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параметрів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фізичних</a:t>
            </a:r>
            <a:r>
              <a:rPr lang="ru-RU" sz="1800" dirty="0" smtClean="0">
                <a:solidFill>
                  <a:schemeClr val="bg1"/>
                </a:solidFill>
              </a:rPr>
              <a:t> величин (</a:t>
            </a:r>
            <a:r>
              <a:rPr lang="ru-RU" sz="1800" dirty="0" err="1" smtClean="0">
                <a:solidFill>
                  <a:schemeClr val="bg1"/>
                </a:solidFill>
              </a:rPr>
              <a:t>українськими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латинськими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1800" dirty="0" err="1" smtClean="0">
                <a:solidFill>
                  <a:schemeClr val="bg1"/>
                </a:solidFill>
              </a:rPr>
              <a:t>грецькими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літерами</a:t>
            </a:r>
            <a:r>
              <a:rPr lang="ru-RU" sz="1800" dirty="0" smtClean="0">
                <a:solidFill>
                  <a:schemeClr val="bg1"/>
                </a:solidFill>
              </a:rPr>
              <a:t>), </a:t>
            </a:r>
            <a:r>
              <a:rPr lang="ru-RU" sz="1800" dirty="0" err="1" smtClean="0">
                <a:solidFill>
                  <a:schemeClr val="bg1"/>
                </a:solidFill>
              </a:rPr>
              <a:t>їх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розмірність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замінювальні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написи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символи</a:t>
            </a:r>
            <a:r>
              <a:rPr lang="ru-RU" sz="1800" dirty="0" smtClean="0">
                <a:solidFill>
                  <a:schemeClr val="bg1"/>
                </a:solidFill>
              </a:rPr>
              <a:t> і т. </a:t>
            </a:r>
            <a:r>
              <a:rPr lang="ru-RU" sz="1800" dirty="0" err="1" smtClean="0">
                <a:solidFill>
                  <a:schemeClr val="bg1"/>
                </a:solidFill>
              </a:rPr>
              <a:t>ін</a:t>
            </a:r>
            <a:r>
              <a:rPr lang="ru-RU" sz="1800" dirty="0" smtClean="0">
                <a:solidFill>
                  <a:schemeClr val="bg1"/>
                </a:solidFill>
              </a:rPr>
              <a:t>.;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-  </a:t>
            </a:r>
            <a:r>
              <a:rPr lang="ru-RU" sz="1800" dirty="0" err="1" smtClean="0">
                <a:solidFill>
                  <a:schemeClr val="bg1"/>
                </a:solidFill>
              </a:rPr>
              <a:t>вимоги</a:t>
            </a:r>
            <a:r>
              <a:rPr lang="ru-RU" sz="1800" dirty="0" smtClean="0">
                <a:solidFill>
                  <a:schemeClr val="bg1"/>
                </a:solidFill>
              </a:rPr>
              <a:t> до </a:t>
            </a:r>
            <a:r>
              <a:rPr lang="ru-RU" sz="1800" dirty="0" err="1" smtClean="0">
                <a:solidFill>
                  <a:schemeClr val="bg1"/>
                </a:solidFill>
              </a:rPr>
              <a:t>побудови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викладення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оформлення</a:t>
            </a:r>
            <a:r>
              <a:rPr lang="ru-RU" sz="1800" dirty="0" smtClean="0">
                <a:solidFill>
                  <a:schemeClr val="bg1"/>
                </a:solidFill>
              </a:rPr>
              <a:t> і </a:t>
            </a:r>
            <a:r>
              <a:rPr lang="ru-RU" sz="1800" dirty="0" err="1" smtClean="0">
                <a:solidFill>
                  <a:schemeClr val="bg1"/>
                </a:solidFill>
              </a:rPr>
              <a:t>змісту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різних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видів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err="1" smtClean="0">
                <a:solidFill>
                  <a:schemeClr val="bg1"/>
                </a:solidFill>
              </a:rPr>
              <a:t>документів</a:t>
            </a:r>
            <a:r>
              <a:rPr lang="ru-RU" sz="1800" dirty="0" smtClean="0">
                <a:solidFill>
                  <a:schemeClr val="bg1"/>
                </a:solidFill>
              </a:rPr>
              <a:t>;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- </a:t>
            </a:r>
            <a:r>
              <a:rPr lang="ru-RU" sz="1800" dirty="0" err="1" smtClean="0">
                <a:solidFill>
                  <a:schemeClr val="bg1"/>
                </a:solidFill>
              </a:rPr>
              <a:t>загальнотехнічні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величини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вимоги</a:t>
            </a:r>
            <a:r>
              <a:rPr lang="ru-RU" sz="1800" dirty="0" smtClean="0">
                <a:solidFill>
                  <a:schemeClr val="bg1"/>
                </a:solidFill>
              </a:rPr>
              <a:t> та </a:t>
            </a:r>
            <a:r>
              <a:rPr lang="ru-RU" sz="1800" dirty="0" err="1" smtClean="0">
                <a:solidFill>
                  <a:schemeClr val="bg1"/>
                </a:solidFill>
              </a:rPr>
              <a:t>норми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що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необхідні</a:t>
            </a:r>
            <a:r>
              <a:rPr lang="ru-RU" sz="1800" dirty="0" smtClean="0">
                <a:solidFill>
                  <a:schemeClr val="bg1"/>
                </a:solidFill>
              </a:rPr>
              <a:t> для </a:t>
            </a:r>
            <a:r>
              <a:rPr lang="ru-RU" sz="18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в </a:t>
            </a:r>
            <a:r>
              <a:rPr lang="ru-RU" sz="1800" dirty="0" err="1" smtClean="0">
                <a:solidFill>
                  <a:schemeClr val="bg1"/>
                </a:solidFill>
              </a:rPr>
              <a:t>чому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числі</a:t>
            </a:r>
            <a:r>
              <a:rPr lang="ru-RU" sz="1800" dirty="0" smtClean="0">
                <a:solidFill>
                  <a:schemeClr val="bg1"/>
                </a:solidFill>
              </a:rPr>
              <a:t> — </a:t>
            </a:r>
            <a:r>
              <a:rPr lang="ru-RU" sz="1800" dirty="0" err="1" smtClean="0">
                <a:solidFill>
                  <a:schemeClr val="bg1"/>
                </a:solidFill>
              </a:rPr>
              <a:t>метрологічного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процесів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0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6387449" cy="42540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77110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31683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За </a:t>
            </a:r>
            <a:r>
              <a:rPr lang="ru-RU" sz="2000" dirty="0" err="1" smtClean="0">
                <a:solidFill>
                  <a:schemeClr val="bg1"/>
                </a:solidFill>
              </a:rPr>
              <a:t>доцільності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окремих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вимог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груп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послуг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можуть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розроблятися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встановлюють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класифікацію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основні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параметри</a:t>
            </a:r>
            <a:r>
              <a:rPr lang="ru-RU" sz="2000" dirty="0" smtClean="0">
                <a:solidFill>
                  <a:schemeClr val="bg1"/>
                </a:solidFill>
              </a:rPr>
              <a:t> і (</a:t>
            </a:r>
            <a:r>
              <a:rPr lang="ru-RU" sz="2000" dirty="0" err="1" smtClean="0">
                <a:solidFill>
                  <a:schemeClr val="bg1"/>
                </a:solidFill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r>
              <a:rPr lang="ru-RU" sz="2000" dirty="0" err="1" smtClean="0">
                <a:solidFill>
                  <a:schemeClr val="bg1"/>
                </a:solidFill>
              </a:rPr>
              <a:t>розміри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безпеки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охорони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навколишнього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середовища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загальні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методи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випробувань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типи</a:t>
            </a:r>
            <a:r>
              <a:rPr lang="ru-RU" sz="2000" dirty="0" smtClean="0">
                <a:solidFill>
                  <a:schemeClr val="bg1"/>
                </a:solidFill>
              </a:rPr>
              <a:t>, сортамент, марки, правила </a:t>
            </a:r>
            <a:r>
              <a:rPr lang="ru-RU" sz="2000" dirty="0" err="1" smtClean="0">
                <a:solidFill>
                  <a:schemeClr val="bg1"/>
                </a:solidFill>
              </a:rPr>
              <a:t>приймання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маркування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пакування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транспортування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зберігання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експлуатації</a:t>
            </a:r>
            <a:r>
              <a:rPr lang="ru-RU" sz="2000" dirty="0" smtClean="0">
                <a:solidFill>
                  <a:schemeClr val="bg1"/>
                </a:solidFill>
              </a:rPr>
              <a:t>, ремонту і </a:t>
            </a:r>
            <a:r>
              <a:rPr lang="ru-RU" sz="2000" dirty="0" err="1" smtClean="0">
                <a:solidFill>
                  <a:schemeClr val="bg1"/>
                </a:solidFill>
              </a:rPr>
              <a:t>утилізації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продукцію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виробництво</a:t>
            </a:r>
            <a:r>
              <a:rPr lang="ru-RU" sz="2000" dirty="0" smtClean="0">
                <a:solidFill>
                  <a:schemeClr val="bg1"/>
                </a:solidFill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якої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зашкодити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здоров'ю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</a:rPr>
              <a:t> майну </a:t>
            </a:r>
            <a:r>
              <a:rPr lang="ru-RU" sz="2000" dirty="0" err="1" smtClean="0">
                <a:solidFill>
                  <a:schemeClr val="bg1"/>
                </a:solidFill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</a:rPr>
              <a:t>, а </a:t>
            </a:r>
            <a:r>
              <a:rPr lang="ru-RU" sz="2000" dirty="0" err="1" smtClean="0">
                <a:solidFill>
                  <a:schemeClr val="bg1"/>
                </a:solidFill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навколишньому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середовищу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повинні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обов'язково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вміщувати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розділи</a:t>
            </a:r>
            <a:r>
              <a:rPr lang="ru-RU" sz="2000" dirty="0" smtClean="0">
                <a:solidFill>
                  <a:schemeClr val="bg1"/>
                </a:solidFill>
              </a:rPr>
              <a:t> "</a:t>
            </a:r>
            <a:r>
              <a:rPr lang="ru-RU" sz="2000" dirty="0" err="1" smtClean="0">
                <a:solidFill>
                  <a:schemeClr val="bg1"/>
                </a:solidFill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безпеки</a:t>
            </a:r>
            <a:r>
              <a:rPr lang="ru-RU" sz="2000" dirty="0" smtClean="0">
                <a:solidFill>
                  <a:schemeClr val="bg1"/>
                </a:solidFill>
              </a:rPr>
              <a:t>" і "</a:t>
            </a:r>
            <a:r>
              <a:rPr lang="ru-RU" sz="2000" dirty="0" err="1" smtClean="0">
                <a:solidFill>
                  <a:schemeClr val="bg1"/>
                </a:solidFill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охорони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навколишнього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середовища</a:t>
            </a:r>
            <a:r>
              <a:rPr lang="ru-RU" sz="2000" dirty="0" smtClean="0">
                <a:solidFill>
                  <a:schemeClr val="bg1"/>
                </a:solidFill>
              </a:rPr>
              <a:t>".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Методи</a:t>
            </a:r>
            <a:r>
              <a:rPr lang="ru-RU" sz="2000" dirty="0" smtClean="0">
                <a:solidFill>
                  <a:schemeClr val="bg1"/>
                </a:solidFill>
              </a:rPr>
              <a:t> контролю (</a:t>
            </a:r>
            <a:r>
              <a:rPr lang="ru-RU" sz="2000" dirty="0" err="1" smtClean="0">
                <a:solidFill>
                  <a:schemeClr val="bg1"/>
                </a:solidFill>
              </a:rPr>
              <a:t>випробувань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вимірювань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аналізу</a:t>
            </a:r>
            <a:r>
              <a:rPr lang="ru-RU" sz="2000" dirty="0" smtClean="0">
                <a:solidFill>
                  <a:schemeClr val="bg1"/>
                </a:solidFill>
              </a:rPr>
              <a:t>),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встановлюються</a:t>
            </a:r>
            <a:r>
              <a:rPr lang="ru-RU" sz="2000" dirty="0" smtClean="0">
                <a:solidFill>
                  <a:schemeClr val="bg1"/>
                </a:solidFill>
              </a:rPr>
              <a:t> в стандартах на </a:t>
            </a:r>
            <a:r>
              <a:rPr lang="ru-RU" sz="2000" dirty="0" err="1" smtClean="0">
                <a:solidFill>
                  <a:schemeClr val="bg1"/>
                </a:solidFill>
              </a:rPr>
              <a:t>продукцію</a:t>
            </a:r>
            <a:r>
              <a:rPr lang="ru-RU" sz="2000" dirty="0" smtClean="0">
                <a:solidFill>
                  <a:schemeClr val="bg1"/>
                </a:solidFill>
              </a:rPr>
              <a:t> і (</a:t>
            </a:r>
            <a:r>
              <a:rPr lang="ru-RU" sz="2000" dirty="0" err="1" smtClean="0">
                <a:solidFill>
                  <a:schemeClr val="bg1"/>
                </a:solidFill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</a:rPr>
              <a:t>) в стандартах на </a:t>
            </a:r>
            <a:r>
              <a:rPr lang="ru-RU" sz="2000" dirty="0" err="1" smtClean="0">
                <a:solidFill>
                  <a:schemeClr val="bg1"/>
                </a:solidFill>
              </a:rPr>
              <a:t>методи</a:t>
            </a:r>
            <a:r>
              <a:rPr lang="ru-RU" sz="2000" dirty="0" smtClean="0">
                <a:solidFill>
                  <a:schemeClr val="bg1"/>
                </a:solidFill>
              </a:rPr>
              <a:t> контролю, </a:t>
            </a:r>
            <a:r>
              <a:rPr lang="ru-RU" sz="2000" dirty="0" err="1" smtClean="0">
                <a:solidFill>
                  <a:schemeClr val="bg1"/>
                </a:solidFill>
              </a:rPr>
              <a:t>повинні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об'єктивну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перевірку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всіх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обов'язкових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вимог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якості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продукції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встановлені</a:t>
            </a:r>
            <a:r>
              <a:rPr lang="ru-RU" sz="2000" dirty="0" smtClean="0">
                <a:solidFill>
                  <a:schemeClr val="bg1"/>
                </a:solidFill>
              </a:rPr>
              <a:t> в стандартах на </a:t>
            </a:r>
            <a:r>
              <a:rPr lang="ru-RU" sz="2000" dirty="0" err="1" smtClean="0">
                <a:solidFill>
                  <a:schemeClr val="bg1"/>
                </a:solidFill>
              </a:rPr>
              <a:t>неї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7416824" cy="52298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83466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2514</Words>
  <Application>Microsoft Office PowerPoint</Application>
  <PresentationFormat>Экран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Планування робіт зі Стандартизаціії в Україні  Виконав студент ГРС 3-скор. Матвіюк Антон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робіт зі стандартизаціії в Україні</dc:title>
  <dc:creator>Vlad</dc:creator>
  <cp:lastModifiedBy>Vlad</cp:lastModifiedBy>
  <cp:revision>8</cp:revision>
  <dcterms:created xsi:type="dcterms:W3CDTF">2015-11-05T19:36:03Z</dcterms:created>
  <dcterms:modified xsi:type="dcterms:W3CDTF">2015-11-05T20:58:10Z</dcterms:modified>
</cp:coreProperties>
</file>